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57" r:id="rId3"/>
    <p:sldId id="270" r:id="rId4"/>
    <p:sldId id="575" r:id="rId5"/>
    <p:sldId id="577" r:id="rId6"/>
    <p:sldId id="576" r:id="rId7"/>
    <p:sldId id="578" r:id="rId8"/>
    <p:sldId id="579" r:id="rId9"/>
    <p:sldId id="580" r:id="rId10"/>
    <p:sldId id="266" r:id="rId11"/>
    <p:sldId id="606" r:id="rId12"/>
    <p:sldId id="281" r:id="rId13"/>
    <p:sldId id="284" r:id="rId14"/>
    <p:sldId id="288" r:id="rId15"/>
    <p:sldId id="554" r:id="rId16"/>
    <p:sldId id="274" r:id="rId17"/>
    <p:sldId id="526" r:id="rId18"/>
    <p:sldId id="519" r:id="rId19"/>
    <p:sldId id="527" r:id="rId20"/>
    <p:sldId id="311" r:id="rId21"/>
    <p:sldId id="302" r:id="rId22"/>
    <p:sldId id="558" r:id="rId23"/>
    <p:sldId id="559" r:id="rId24"/>
    <p:sldId id="530" r:id="rId25"/>
    <p:sldId id="560" r:id="rId26"/>
    <p:sldId id="529" r:id="rId27"/>
    <p:sldId id="561" r:id="rId28"/>
    <p:sldId id="562" r:id="rId29"/>
    <p:sldId id="287" r:id="rId30"/>
    <p:sldId id="563" r:id="rId31"/>
    <p:sldId id="566" r:id="rId32"/>
    <p:sldId id="567" r:id="rId33"/>
    <p:sldId id="553" r:id="rId34"/>
    <p:sldId id="533" r:id="rId35"/>
    <p:sldId id="568" r:id="rId36"/>
    <p:sldId id="569" r:id="rId37"/>
    <p:sldId id="604" r:id="rId38"/>
    <p:sldId id="605" r:id="rId39"/>
    <p:sldId id="572" r:id="rId40"/>
    <p:sldId id="574" r:id="rId41"/>
    <p:sldId id="5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544D"/>
    <a:srgbClr val="A9BFB9"/>
    <a:srgbClr val="2F5049"/>
    <a:srgbClr val="2D4C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9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036727922518246E-2"/>
          <c:y val="5.3067427764514417E-2"/>
          <c:w val="0.63442381493284838"/>
          <c:h val="0.91040179375993713"/>
        </c:manualLayout>
      </c:layout>
      <c:pieChart>
        <c:varyColors val="1"/>
        <c:ser>
          <c:idx val="0"/>
          <c:order val="0"/>
          <c:cat>
            <c:strRef>
              <c:f>Period!$G$24:$G$30</c:f>
              <c:strCache>
                <c:ptCount val="7"/>
                <c:pt idx="0">
                  <c:v>Preh</c:v>
                </c:pt>
                <c:pt idx="1">
                  <c:v>Iron Age</c:v>
                </c:pt>
                <c:pt idx="2">
                  <c:v>Rom</c:v>
                </c:pt>
                <c:pt idx="3">
                  <c:v>Sax</c:v>
                </c:pt>
                <c:pt idx="4">
                  <c:v>Med</c:v>
                </c:pt>
                <c:pt idx="5">
                  <c:v>Post Med</c:v>
                </c:pt>
                <c:pt idx="6">
                  <c:v>unknown</c:v>
                </c:pt>
              </c:strCache>
            </c:strRef>
          </c:cat>
          <c:val>
            <c:numRef>
              <c:f>Period!$H$24:$H$30</c:f>
              <c:numCache>
                <c:formatCode>General</c:formatCode>
                <c:ptCount val="7"/>
                <c:pt idx="0">
                  <c:v>1920</c:v>
                </c:pt>
                <c:pt idx="1">
                  <c:v>2231</c:v>
                </c:pt>
                <c:pt idx="2">
                  <c:v>24966</c:v>
                </c:pt>
                <c:pt idx="3">
                  <c:v>2789</c:v>
                </c:pt>
                <c:pt idx="4">
                  <c:v>16299</c:v>
                </c:pt>
                <c:pt idx="5">
                  <c:v>8867</c:v>
                </c:pt>
                <c:pt idx="6">
                  <c:v>1249</c:v>
                </c:pt>
              </c:numCache>
            </c:numRef>
          </c:val>
          <c:extLst>
            <c:ext xmlns:c16="http://schemas.microsoft.com/office/drawing/2014/chart" uri="{C3380CC4-5D6E-409C-BE32-E72D297353CC}">
              <c16:uniqueId val="{00000000-E2BD-44BA-817E-EA7652FB8400}"/>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501424501424501"/>
          <c:y val="8.6021505376344093E-2"/>
          <c:w val="0.53276353276353272"/>
          <c:h val="0.91397849462365588"/>
        </c:manualLayout>
      </c:layout>
      <c:pieChart>
        <c:varyColors val="1"/>
        <c:ser>
          <c:idx val="0"/>
          <c:order val="0"/>
          <c:cat>
            <c:strRef>
              <c:f>Period!$I$2:$I$8</c:f>
              <c:strCache>
                <c:ptCount val="7"/>
                <c:pt idx="0">
                  <c:v>preh</c:v>
                </c:pt>
                <c:pt idx="1">
                  <c:v>Iron Age</c:v>
                </c:pt>
                <c:pt idx="2">
                  <c:v>Rom</c:v>
                </c:pt>
                <c:pt idx="3">
                  <c:v>Sax</c:v>
                </c:pt>
                <c:pt idx="4">
                  <c:v>Med</c:v>
                </c:pt>
                <c:pt idx="5">
                  <c:v>Pmed</c:v>
                </c:pt>
                <c:pt idx="6">
                  <c:v>Un</c:v>
                </c:pt>
              </c:strCache>
            </c:strRef>
          </c:cat>
          <c:val>
            <c:numRef>
              <c:f>Period!$J$2:$J$8</c:f>
              <c:numCache>
                <c:formatCode>General</c:formatCode>
                <c:ptCount val="7"/>
                <c:pt idx="0">
                  <c:v>46</c:v>
                </c:pt>
                <c:pt idx="1">
                  <c:v>23</c:v>
                </c:pt>
                <c:pt idx="2">
                  <c:v>991</c:v>
                </c:pt>
                <c:pt idx="3">
                  <c:v>921</c:v>
                </c:pt>
                <c:pt idx="4">
                  <c:v>815</c:v>
                </c:pt>
                <c:pt idx="5">
                  <c:v>390</c:v>
                </c:pt>
                <c:pt idx="6">
                  <c:v>248</c:v>
                </c:pt>
              </c:numCache>
            </c:numRef>
          </c:val>
          <c:extLst>
            <c:ext xmlns:c16="http://schemas.microsoft.com/office/drawing/2014/chart" uri="{C3380CC4-5D6E-409C-BE32-E72D297353CC}">
              <c16:uniqueId val="{00000000-441F-44EE-B426-8BCDC461780A}"/>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0.49869</cdr:x>
      <cdr:y>0.50398</cdr:y>
    </cdr:from>
    <cdr:to>
      <cdr:x>0.69223</cdr:x>
      <cdr:y>0.62716</cdr:y>
    </cdr:to>
    <cdr:sp macro="" textlink="">
      <cdr:nvSpPr>
        <cdr:cNvPr id="2" name="TextBox 1"/>
        <cdr:cNvSpPr txBox="1"/>
      </cdr:nvSpPr>
      <cdr:spPr>
        <a:xfrm xmlns:a="http://schemas.openxmlformats.org/drawingml/2006/main">
          <a:off x="3373166" y="2436038"/>
          <a:ext cx="1309114" cy="595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a:t>Roman</a:t>
          </a:r>
        </a:p>
        <a:p xmlns:a="http://schemas.openxmlformats.org/drawingml/2006/main">
          <a:pPr algn="ctr"/>
          <a:r>
            <a:rPr lang="en-GB" sz="1400" dirty="0"/>
            <a:t>43%</a:t>
          </a:r>
        </a:p>
        <a:p xmlns:a="http://schemas.openxmlformats.org/drawingml/2006/main">
          <a:pPr algn="ctr"/>
          <a:endParaRPr lang="en-GB" sz="1400" dirty="0"/>
        </a:p>
      </cdr:txBody>
    </cdr:sp>
  </cdr:relSizeAnchor>
  <cdr:relSizeAnchor xmlns:cdr="http://schemas.openxmlformats.org/drawingml/2006/chartDrawing">
    <cdr:from>
      <cdr:x>0.34476</cdr:x>
      <cdr:y>0.74536</cdr:y>
    </cdr:from>
    <cdr:to>
      <cdr:x>0.53831</cdr:x>
      <cdr:y>1</cdr:y>
    </cdr:to>
    <cdr:sp macro="" textlink="">
      <cdr:nvSpPr>
        <cdr:cNvPr id="3" name="TextBox 2"/>
        <cdr:cNvSpPr txBox="1"/>
      </cdr:nvSpPr>
      <cdr:spPr>
        <a:xfrm xmlns:a="http://schemas.openxmlformats.org/drawingml/2006/main">
          <a:off x="1628774" y="29622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0.29402</cdr:x>
      <cdr:y>0.77349</cdr:y>
    </cdr:from>
    <cdr:to>
      <cdr:x>0.48756</cdr:x>
      <cdr:y>0.9079</cdr:y>
    </cdr:to>
    <cdr:sp macro="" textlink="">
      <cdr:nvSpPr>
        <cdr:cNvPr id="4" name="TextBox 3"/>
        <cdr:cNvSpPr txBox="1"/>
      </cdr:nvSpPr>
      <cdr:spPr>
        <a:xfrm xmlns:a="http://schemas.openxmlformats.org/drawingml/2006/main">
          <a:off x="1988792" y="3738760"/>
          <a:ext cx="1309115" cy="649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Early Medieval/</a:t>
          </a:r>
        </a:p>
        <a:p xmlns:a="http://schemas.openxmlformats.org/drawingml/2006/main">
          <a:r>
            <a:rPr lang="en-GB" sz="1400" dirty="0"/>
            <a:t>Anglo Saxon</a:t>
          </a:r>
        </a:p>
        <a:p xmlns:a="http://schemas.openxmlformats.org/drawingml/2006/main">
          <a:endParaRPr lang="en-GB" sz="1100" dirty="0"/>
        </a:p>
        <a:p xmlns:a="http://schemas.openxmlformats.org/drawingml/2006/main">
          <a:endParaRPr lang="en-GB" sz="1100" dirty="0"/>
        </a:p>
      </cdr:txBody>
    </cdr:sp>
  </cdr:relSizeAnchor>
  <cdr:relSizeAnchor xmlns:cdr="http://schemas.openxmlformats.org/drawingml/2006/chartDrawing">
    <cdr:from>
      <cdr:x>0.21048</cdr:x>
      <cdr:y>0.20178</cdr:y>
    </cdr:from>
    <cdr:to>
      <cdr:x>0.40403</cdr:x>
      <cdr:y>0.45642</cdr:y>
    </cdr:to>
    <cdr:sp macro="" textlink="">
      <cdr:nvSpPr>
        <cdr:cNvPr id="5" name="TextBox 4"/>
        <cdr:cNvSpPr txBox="1"/>
      </cdr:nvSpPr>
      <cdr:spPr>
        <a:xfrm xmlns:a="http://schemas.openxmlformats.org/drawingml/2006/main">
          <a:off x="1423691" y="975316"/>
          <a:ext cx="1309183" cy="12308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Post </a:t>
          </a:r>
        </a:p>
        <a:p xmlns:a="http://schemas.openxmlformats.org/drawingml/2006/main">
          <a:r>
            <a:rPr lang="en-GB" sz="1400" dirty="0"/>
            <a:t>Medieval</a:t>
          </a:r>
        </a:p>
      </cdr:txBody>
    </cdr:sp>
  </cdr:relSizeAnchor>
  <cdr:relSizeAnchor xmlns:cdr="http://schemas.openxmlformats.org/drawingml/2006/chartDrawing">
    <cdr:from>
      <cdr:x>0.29402</cdr:x>
      <cdr:y>0</cdr:y>
    </cdr:from>
    <cdr:to>
      <cdr:x>0.48756</cdr:x>
      <cdr:y>0.25464</cdr:y>
    </cdr:to>
    <cdr:sp macro="" textlink="">
      <cdr:nvSpPr>
        <cdr:cNvPr id="6" name="TextBox 5"/>
        <cdr:cNvSpPr txBox="1"/>
      </cdr:nvSpPr>
      <cdr:spPr>
        <a:xfrm xmlns:a="http://schemas.openxmlformats.org/drawingml/2006/main">
          <a:off x="1988794" y="-1559620"/>
          <a:ext cx="1309114" cy="12308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Unknown</a:t>
          </a:r>
          <a:endParaRPr lang="en-GB" sz="1100" dirty="0"/>
        </a:p>
      </cdr:txBody>
    </cdr:sp>
  </cdr:relSizeAnchor>
  <cdr:relSizeAnchor xmlns:cdr="http://schemas.openxmlformats.org/drawingml/2006/chartDrawing">
    <cdr:from>
      <cdr:x>0.42728</cdr:x>
      <cdr:y>0</cdr:y>
    </cdr:from>
    <cdr:to>
      <cdr:x>0.62083</cdr:x>
      <cdr:y>0.25464</cdr:y>
    </cdr:to>
    <cdr:sp macro="" textlink="">
      <cdr:nvSpPr>
        <cdr:cNvPr id="7" name="TextBox 6"/>
        <cdr:cNvSpPr txBox="1"/>
      </cdr:nvSpPr>
      <cdr:spPr>
        <a:xfrm xmlns:a="http://schemas.openxmlformats.org/drawingml/2006/main">
          <a:off x="2890128" y="-1559620"/>
          <a:ext cx="1309182" cy="12308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Prehistoric</a:t>
          </a:r>
        </a:p>
      </cdr:txBody>
    </cdr:sp>
  </cdr:relSizeAnchor>
  <cdr:relSizeAnchor xmlns:cdr="http://schemas.openxmlformats.org/drawingml/2006/chartDrawing">
    <cdr:from>
      <cdr:x>0.52459</cdr:x>
      <cdr:y>0.04785</cdr:y>
    </cdr:from>
    <cdr:to>
      <cdr:x>0.71814</cdr:x>
      <cdr:y>0.30249</cdr:y>
    </cdr:to>
    <cdr:sp macro="" textlink="">
      <cdr:nvSpPr>
        <cdr:cNvPr id="8" name="TextBox 7"/>
        <cdr:cNvSpPr txBox="1"/>
      </cdr:nvSpPr>
      <cdr:spPr>
        <a:xfrm xmlns:a="http://schemas.openxmlformats.org/drawingml/2006/main">
          <a:off x="3548365" y="231291"/>
          <a:ext cx="1309182" cy="12308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Iron Age</a:t>
          </a:r>
        </a:p>
      </cdr:txBody>
    </cdr:sp>
  </cdr:relSizeAnchor>
  <cdr:relSizeAnchor xmlns:cdr="http://schemas.openxmlformats.org/drawingml/2006/chartDrawing">
    <cdr:from>
      <cdr:x>0.34762</cdr:x>
      <cdr:y>0.85265</cdr:y>
    </cdr:from>
    <cdr:to>
      <cdr:x>0.41667</cdr:x>
      <cdr:y>0.92866</cdr:y>
    </cdr:to>
    <cdr:sp macro="" textlink="">
      <cdr:nvSpPr>
        <cdr:cNvPr id="9" name="TextBox 8"/>
        <cdr:cNvSpPr txBox="1"/>
      </cdr:nvSpPr>
      <cdr:spPr>
        <a:xfrm xmlns:a="http://schemas.openxmlformats.org/drawingml/2006/main">
          <a:off x="2351345" y="4121372"/>
          <a:ext cx="467058" cy="3673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5%</a:t>
          </a:r>
        </a:p>
      </cdr:txBody>
    </cdr:sp>
  </cdr:relSizeAnchor>
  <cdr:relSizeAnchor xmlns:cdr="http://schemas.openxmlformats.org/drawingml/2006/chartDrawing">
    <cdr:from>
      <cdr:x>0.17064</cdr:x>
      <cdr:y>0.52217</cdr:y>
    </cdr:from>
    <cdr:to>
      <cdr:x>0.31571</cdr:x>
      <cdr:y>0.64095</cdr:y>
    </cdr:to>
    <cdr:sp macro="" textlink="">
      <cdr:nvSpPr>
        <cdr:cNvPr id="11" name="TextBox 10"/>
        <cdr:cNvSpPr txBox="1"/>
      </cdr:nvSpPr>
      <cdr:spPr>
        <a:xfrm xmlns:a="http://schemas.openxmlformats.org/drawingml/2006/main">
          <a:off x="1154218" y="2523961"/>
          <a:ext cx="981261" cy="5741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a:t>Medieval </a:t>
          </a:r>
        </a:p>
        <a:p xmlns:a="http://schemas.openxmlformats.org/drawingml/2006/main">
          <a:pPr algn="ctr"/>
          <a:r>
            <a:rPr lang="en-GB" sz="1400" dirty="0"/>
            <a:t>28%</a:t>
          </a:r>
        </a:p>
      </cdr:txBody>
    </cdr:sp>
  </cdr:relSizeAnchor>
  <cdr:relSizeAnchor xmlns:cdr="http://schemas.openxmlformats.org/drawingml/2006/chartDrawing">
    <cdr:from>
      <cdr:x>0.2386</cdr:x>
      <cdr:y>0.30397</cdr:y>
    </cdr:from>
    <cdr:to>
      <cdr:x>0.32824</cdr:x>
      <cdr:y>0.38675</cdr:y>
    </cdr:to>
    <cdr:sp macro="" textlink="">
      <cdr:nvSpPr>
        <cdr:cNvPr id="12" name="TextBox 11"/>
        <cdr:cNvSpPr txBox="1"/>
      </cdr:nvSpPr>
      <cdr:spPr>
        <a:xfrm xmlns:a="http://schemas.openxmlformats.org/drawingml/2006/main">
          <a:off x="1613874" y="1469270"/>
          <a:ext cx="606372" cy="4001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15%</a:t>
          </a:r>
        </a:p>
      </cdr:txBody>
    </cdr:sp>
  </cdr:relSizeAnchor>
</c:userShapes>
</file>

<file path=ppt/drawings/drawing2.xml><?xml version="1.0" encoding="utf-8"?>
<c:userShapes xmlns:c="http://schemas.openxmlformats.org/drawingml/2006/chart">
  <cdr:relSizeAnchor xmlns:cdr="http://schemas.openxmlformats.org/drawingml/2006/chartDrawing">
    <cdr:from>
      <cdr:x>0.56146</cdr:x>
      <cdr:y>0.31085</cdr:y>
    </cdr:from>
    <cdr:to>
      <cdr:x>0.70163</cdr:x>
      <cdr:y>0.45376</cdr:y>
    </cdr:to>
    <cdr:sp macro="" textlink="">
      <cdr:nvSpPr>
        <cdr:cNvPr id="2" name="TextBox 1"/>
        <cdr:cNvSpPr txBox="1"/>
      </cdr:nvSpPr>
      <cdr:spPr>
        <a:xfrm xmlns:a="http://schemas.openxmlformats.org/drawingml/2006/main">
          <a:off x="4427852" y="1485651"/>
          <a:ext cx="1105425" cy="6829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a:t>Roman</a:t>
          </a:r>
        </a:p>
        <a:p xmlns:a="http://schemas.openxmlformats.org/drawingml/2006/main">
          <a:pPr algn="ctr"/>
          <a:r>
            <a:rPr lang="en-GB" sz="1400" dirty="0"/>
            <a:t>29%</a:t>
          </a:r>
        </a:p>
      </cdr:txBody>
    </cdr:sp>
  </cdr:relSizeAnchor>
  <cdr:relSizeAnchor xmlns:cdr="http://schemas.openxmlformats.org/drawingml/2006/chartDrawing">
    <cdr:from>
      <cdr:x>0.5</cdr:x>
      <cdr:y>0.71848</cdr:y>
    </cdr:from>
    <cdr:to>
      <cdr:x>0.64108</cdr:x>
      <cdr:y>0.89619</cdr:y>
    </cdr:to>
    <cdr:sp macro="" textlink="">
      <cdr:nvSpPr>
        <cdr:cNvPr id="3" name="TextBox 2"/>
        <cdr:cNvSpPr txBox="1"/>
      </cdr:nvSpPr>
      <cdr:spPr>
        <a:xfrm xmlns:a="http://schemas.openxmlformats.org/drawingml/2006/main">
          <a:off x="3943159" y="3433844"/>
          <a:ext cx="1112601" cy="8493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a:t>Early Medieval/</a:t>
          </a:r>
        </a:p>
        <a:p xmlns:a="http://schemas.openxmlformats.org/drawingml/2006/main">
          <a:pPr algn="ctr"/>
          <a:r>
            <a:rPr lang="en-GB" sz="1400" dirty="0"/>
            <a:t>Anglo-Saxon</a:t>
          </a:r>
        </a:p>
        <a:p xmlns:a="http://schemas.openxmlformats.org/drawingml/2006/main">
          <a:pPr algn="ctr"/>
          <a:r>
            <a:rPr lang="en-GB" sz="1400" dirty="0"/>
            <a:t>27%</a:t>
          </a:r>
        </a:p>
      </cdr:txBody>
    </cdr:sp>
  </cdr:relSizeAnchor>
  <cdr:relSizeAnchor xmlns:cdr="http://schemas.openxmlformats.org/drawingml/2006/chartDrawing">
    <cdr:from>
      <cdr:x>0.29479</cdr:x>
      <cdr:y>0.55425</cdr:y>
    </cdr:from>
    <cdr:to>
      <cdr:x>0.4589</cdr:x>
      <cdr:y>0.67497</cdr:y>
    </cdr:to>
    <cdr:sp macro="" textlink="">
      <cdr:nvSpPr>
        <cdr:cNvPr id="4" name="TextBox 3"/>
        <cdr:cNvSpPr txBox="1"/>
      </cdr:nvSpPr>
      <cdr:spPr>
        <a:xfrm xmlns:a="http://schemas.openxmlformats.org/drawingml/2006/main">
          <a:off x="2324807" y="2648937"/>
          <a:ext cx="1294224" cy="5769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a:t>Medieval</a:t>
          </a:r>
        </a:p>
        <a:p xmlns:a="http://schemas.openxmlformats.org/drawingml/2006/main">
          <a:pPr algn="ctr"/>
          <a:r>
            <a:rPr lang="en-GB" sz="1400" dirty="0"/>
            <a:t>24%</a:t>
          </a:r>
        </a:p>
      </cdr:txBody>
    </cdr:sp>
  </cdr:relSizeAnchor>
  <cdr:relSizeAnchor xmlns:cdr="http://schemas.openxmlformats.org/drawingml/2006/chartDrawing">
    <cdr:from>
      <cdr:x>0.29479</cdr:x>
      <cdr:y>0.29912</cdr:y>
    </cdr:from>
    <cdr:to>
      <cdr:x>0.4589</cdr:x>
      <cdr:y>0.58065</cdr:y>
    </cdr:to>
    <cdr:sp macro="" textlink="">
      <cdr:nvSpPr>
        <cdr:cNvPr id="5" name="TextBox 4"/>
        <cdr:cNvSpPr txBox="1"/>
      </cdr:nvSpPr>
      <cdr:spPr>
        <a:xfrm xmlns:a="http://schemas.openxmlformats.org/drawingml/2006/main">
          <a:off x="1642628" y="9715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0.31289</cdr:x>
      <cdr:y>0.24575</cdr:y>
    </cdr:from>
    <cdr:to>
      <cdr:x>0.47699</cdr:x>
      <cdr:y>0.36614</cdr:y>
    </cdr:to>
    <cdr:sp macro="" textlink="">
      <cdr:nvSpPr>
        <cdr:cNvPr id="6" name="TextBox 5"/>
        <cdr:cNvSpPr txBox="1"/>
      </cdr:nvSpPr>
      <cdr:spPr>
        <a:xfrm xmlns:a="http://schemas.openxmlformats.org/drawingml/2006/main">
          <a:off x="2467585" y="1174500"/>
          <a:ext cx="1294144" cy="5753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Post </a:t>
          </a:r>
        </a:p>
        <a:p xmlns:a="http://schemas.openxmlformats.org/drawingml/2006/main">
          <a:r>
            <a:rPr lang="en-GB" sz="1400" dirty="0"/>
            <a:t>Medieval</a:t>
          </a:r>
        </a:p>
      </cdr:txBody>
    </cdr:sp>
  </cdr:relSizeAnchor>
  <cdr:relSizeAnchor xmlns:cdr="http://schemas.openxmlformats.org/drawingml/2006/chartDrawing">
    <cdr:from>
      <cdr:x>0.39742</cdr:x>
      <cdr:y>0.13506</cdr:y>
    </cdr:from>
    <cdr:to>
      <cdr:x>0.56152</cdr:x>
      <cdr:y>0.41658</cdr:y>
    </cdr:to>
    <cdr:sp macro="" textlink="">
      <cdr:nvSpPr>
        <cdr:cNvPr id="7" name="TextBox 6"/>
        <cdr:cNvSpPr txBox="1"/>
      </cdr:nvSpPr>
      <cdr:spPr>
        <a:xfrm xmlns:a="http://schemas.openxmlformats.org/drawingml/2006/main">
          <a:off x="3134161" y="645493"/>
          <a:ext cx="1294145" cy="13454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Unknown</a:t>
          </a:r>
          <a:endParaRPr lang="en-GB" sz="1100" dirty="0"/>
        </a:p>
      </cdr:txBody>
    </cdr:sp>
  </cdr:relSizeAnchor>
  <cdr:relSizeAnchor xmlns:cdr="http://schemas.openxmlformats.org/drawingml/2006/chartDrawing">
    <cdr:from>
      <cdr:x>0.57514</cdr:x>
      <cdr:y>0.05279</cdr:y>
    </cdr:from>
    <cdr:to>
      <cdr:x>0.73924</cdr:x>
      <cdr:y>0.33431</cdr:y>
    </cdr:to>
    <cdr:sp macro="" textlink="">
      <cdr:nvSpPr>
        <cdr:cNvPr id="8" name="TextBox 7"/>
        <cdr:cNvSpPr txBox="1"/>
      </cdr:nvSpPr>
      <cdr:spPr>
        <a:xfrm xmlns:a="http://schemas.openxmlformats.org/drawingml/2006/main">
          <a:off x="3204728" y="1714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0.39565</cdr:x>
      <cdr:y>0</cdr:y>
    </cdr:from>
    <cdr:to>
      <cdr:x>0.55975</cdr:x>
      <cdr:y>0.28152</cdr:y>
    </cdr:to>
    <cdr:sp macro="" textlink="">
      <cdr:nvSpPr>
        <cdr:cNvPr id="9" name="TextBox 8"/>
        <cdr:cNvSpPr txBox="1"/>
      </cdr:nvSpPr>
      <cdr:spPr>
        <a:xfrm xmlns:a="http://schemas.openxmlformats.org/drawingml/2006/main">
          <a:off x="2204603" y="-10572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0.46752</cdr:x>
      <cdr:y>0</cdr:y>
    </cdr:from>
    <cdr:to>
      <cdr:x>0.63162</cdr:x>
      <cdr:y>0.28152</cdr:y>
    </cdr:to>
    <cdr:sp macro="" textlink="">
      <cdr:nvSpPr>
        <cdr:cNvPr id="10" name="TextBox 9"/>
        <cdr:cNvSpPr txBox="1"/>
      </cdr:nvSpPr>
      <cdr:spPr>
        <a:xfrm xmlns:a="http://schemas.openxmlformats.org/drawingml/2006/main">
          <a:off x="2605088" y="-10572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0.50676</cdr:x>
      <cdr:y>0.0176</cdr:y>
    </cdr:from>
    <cdr:to>
      <cdr:x>0.67086</cdr:x>
      <cdr:y>0.29912</cdr:y>
    </cdr:to>
    <cdr:sp macro="" textlink="">
      <cdr:nvSpPr>
        <cdr:cNvPr id="11" name="TextBox 10"/>
        <cdr:cNvSpPr txBox="1"/>
      </cdr:nvSpPr>
      <cdr:spPr>
        <a:xfrm xmlns:a="http://schemas.openxmlformats.org/drawingml/2006/main">
          <a:off x="2823728" y="571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0.48611</cdr:x>
      <cdr:y>0.0285</cdr:y>
    </cdr:from>
    <cdr:to>
      <cdr:x>0.65021</cdr:x>
      <cdr:y>0.1009</cdr:y>
    </cdr:to>
    <cdr:sp macro="" textlink="">
      <cdr:nvSpPr>
        <cdr:cNvPr id="12" name="TextBox 11"/>
        <cdr:cNvSpPr txBox="1"/>
      </cdr:nvSpPr>
      <cdr:spPr>
        <a:xfrm xmlns:a="http://schemas.openxmlformats.org/drawingml/2006/main">
          <a:off x="2957801" y="110679"/>
          <a:ext cx="998496" cy="2811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Prehistoric</a:t>
          </a:r>
        </a:p>
      </cdr:txBody>
    </cdr:sp>
  </cdr:relSizeAnchor>
  <cdr:relSizeAnchor xmlns:cdr="http://schemas.openxmlformats.org/drawingml/2006/chartDrawing">
    <cdr:from>
      <cdr:x>0.53782</cdr:x>
      <cdr:y>0.06559</cdr:y>
    </cdr:from>
    <cdr:to>
      <cdr:x>0.70192</cdr:x>
      <cdr:y>0.14972</cdr:y>
    </cdr:to>
    <cdr:sp macro="" textlink="">
      <cdr:nvSpPr>
        <cdr:cNvPr id="13" name="TextBox 12"/>
        <cdr:cNvSpPr txBox="1"/>
      </cdr:nvSpPr>
      <cdr:spPr>
        <a:xfrm xmlns:a="http://schemas.openxmlformats.org/drawingml/2006/main">
          <a:off x="3272439" y="254694"/>
          <a:ext cx="998495" cy="3267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Iron Age</a:t>
          </a:r>
        </a:p>
      </cdr:txBody>
    </cdr:sp>
  </cdr:relSizeAnchor>
  <cdr:relSizeAnchor xmlns:cdr="http://schemas.openxmlformats.org/drawingml/2006/chartDrawing">
    <cdr:from>
      <cdr:x>0.54047</cdr:x>
      <cdr:y>0.84745</cdr:y>
    </cdr:from>
    <cdr:to>
      <cdr:x>0.60337</cdr:x>
      <cdr:y>1</cdr:y>
    </cdr:to>
    <cdr:sp macro="" textlink="">
      <cdr:nvSpPr>
        <cdr:cNvPr id="14" name="TextBox 13"/>
        <cdr:cNvSpPr txBox="1"/>
      </cdr:nvSpPr>
      <cdr:spPr>
        <a:xfrm xmlns:a="http://schemas.openxmlformats.org/drawingml/2006/main">
          <a:off x="3024188" y="2910185"/>
          <a:ext cx="351990" cy="523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0.38719</cdr:x>
      <cdr:y>0.40921</cdr:y>
    </cdr:from>
    <cdr:to>
      <cdr:x>0.5506</cdr:x>
      <cdr:y>0.67548</cdr:y>
    </cdr:to>
    <cdr:sp macro="" textlink="">
      <cdr:nvSpPr>
        <cdr:cNvPr id="18" name="TextBox 17"/>
        <cdr:cNvSpPr txBox="1"/>
      </cdr:nvSpPr>
      <cdr:spPr>
        <a:xfrm xmlns:a="http://schemas.openxmlformats.org/drawingml/2006/main">
          <a:off x="2166503" y="140523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0.33892</cdr:x>
      <cdr:y>0.34547</cdr:y>
    </cdr:from>
    <cdr:to>
      <cdr:x>0.50234</cdr:x>
      <cdr:y>0.61175</cdr:y>
    </cdr:to>
    <cdr:sp macro="" textlink="">
      <cdr:nvSpPr>
        <cdr:cNvPr id="19" name="TextBox 18"/>
        <cdr:cNvSpPr txBox="1"/>
      </cdr:nvSpPr>
      <cdr:spPr>
        <a:xfrm xmlns:a="http://schemas.openxmlformats.org/drawingml/2006/main">
          <a:off x="2672816" y="1651130"/>
          <a:ext cx="1288782" cy="1272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11%</a:t>
          </a:r>
        </a:p>
      </cdr:txBody>
    </cdr:sp>
  </cdr:relSizeAnchor>
  <cdr:relSizeAnchor xmlns:cdr="http://schemas.openxmlformats.org/drawingml/2006/chartDrawing">
    <cdr:from>
      <cdr:x>0.43365</cdr:x>
      <cdr:y>0.17614</cdr:y>
    </cdr:from>
    <cdr:to>
      <cdr:x>0.59707</cdr:x>
      <cdr:y>0.44241</cdr:y>
    </cdr:to>
    <cdr:sp macro="" textlink="">
      <cdr:nvSpPr>
        <cdr:cNvPr id="20" name="TextBox 19"/>
        <cdr:cNvSpPr txBox="1"/>
      </cdr:nvSpPr>
      <cdr:spPr>
        <a:xfrm xmlns:a="http://schemas.openxmlformats.org/drawingml/2006/main">
          <a:off x="3419893" y="841845"/>
          <a:ext cx="1288782" cy="12725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CA66B-DD91-408D-9710-08F47CB460CF}"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52B71-F75C-455E-9362-B1B9D0A762E1}" type="slidenum">
              <a:rPr lang="en-GB" smtClean="0"/>
              <a:t>‹#›</a:t>
            </a:fld>
            <a:endParaRPr lang="en-GB"/>
          </a:p>
        </p:txBody>
      </p:sp>
    </p:spTree>
    <p:extLst>
      <p:ext uri="{BB962C8B-B14F-4D97-AF65-F5344CB8AC3E}">
        <p14:creationId xmlns:p14="http://schemas.microsoft.com/office/powerpoint/2010/main" val="85322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8C9A-6861-D37C-691D-6E917A8FC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AAF4EC-14B7-15DA-EC8D-88D2300EA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025E93-9055-9337-FBB3-372A31217E39}"/>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A83CD770-17A6-DF26-13AB-E1AD54E378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ED7E4-A1B3-D2AC-9F43-20F60A924A53}"/>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02302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8515-EED3-A844-F08F-7AD697D522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FCCA8F-7A7A-2238-BE2D-2F0416FFED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90BE3-16EB-1FBF-720D-4814E82B4E9C}"/>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0518EACB-5B2A-FFBF-EC73-4826F8AABB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F6436-EED7-C995-05D8-9FAD5DC56347}"/>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61486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E12C1-9D50-AEAE-8497-F4CC247DCF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CF252C-47F6-D1CF-923F-D1F1BE1FE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D61B9-AE64-7345-4C69-A6258ACF2071}"/>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3DB9CFD0-1B4B-7A2F-3532-E036C81E71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C6997-9268-1081-65A8-8A2A17206F47}"/>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88043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10A6-28A5-4060-9878-1D0D73104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B3F986-84D6-DD42-2B12-68309B222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B02701-D46F-4845-AAAA-0E36DABF00FD}"/>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5E8F3D6C-91A5-1A47-C0EB-B64BF9AACA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81F8F-4EE2-927B-39FB-7FA9FD0D28E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419417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944A-ACE1-25BE-DC78-274DF630A6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C941F-F273-9CC2-D611-C746F4A6A4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F181AB-03E3-0D4C-DFB5-52DBBF56435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FADFECA2-ACE9-D6F5-9EA5-969BDD3F2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3DA035-89FC-290C-266F-02DD07BF9E5E}"/>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3170899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0D3A-B3F1-BD3A-DAB6-F06E25C3C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F203C9-EACD-53BA-4703-E4B4C9690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6289A2-0AC3-CAB6-A9CC-05B4E0F93770}"/>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7881A1F5-B2CF-61DE-9370-24DF469EF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183C60-DFBA-91F7-3C88-23E16F93AEA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739783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601F-33BB-3890-C84A-8AB6DA76C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A8A087-7B1D-FEE3-BD5F-4170776A9C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2DDA6F-9354-CABC-566D-D33D9453D1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711F22-AE56-864D-1922-5438A25FCB20}"/>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961B24D7-D390-41F5-87BF-C7BB624DF9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416F8-6D1B-8F36-3379-63935F537337}"/>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615920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B796-E774-7E02-235A-4B2193B00F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1EEAB0-3693-2ADC-62F1-96E87E6157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E75BA-8FB7-3EB6-570F-6A87C00FE1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B1537-DF10-1F19-1FAA-F35D35AFF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72D699-3129-7120-E240-B47261926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83E86E-DE21-AC57-2F96-806DDF5746F4}"/>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8" name="Footer Placeholder 7">
            <a:extLst>
              <a:ext uri="{FF2B5EF4-FFF2-40B4-BE49-F238E27FC236}">
                <a16:creationId xmlns:a16="http://schemas.microsoft.com/office/drawing/2014/main" id="{F8349E91-D364-D1BA-7103-C0787F5C33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6A02C8-1746-37CF-222E-607255A0198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211317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BB65-44F0-777E-5A21-B0644CF27E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7C8FD3-0D3C-84A7-36D9-1D1CD8C00BA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4" name="Footer Placeholder 3">
            <a:extLst>
              <a:ext uri="{FF2B5EF4-FFF2-40B4-BE49-F238E27FC236}">
                <a16:creationId xmlns:a16="http://schemas.microsoft.com/office/drawing/2014/main" id="{1478901C-48E5-741C-FB50-41A0E0C5A8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54477C-F81F-8E45-BC5B-BC20E682AC62}"/>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808652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BA7C1-732C-A6E6-5FF0-A8FCEC29F286}"/>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3" name="Footer Placeholder 2">
            <a:extLst>
              <a:ext uri="{FF2B5EF4-FFF2-40B4-BE49-F238E27FC236}">
                <a16:creationId xmlns:a16="http://schemas.microsoft.com/office/drawing/2014/main" id="{2928E754-58A4-A208-2E34-2C0AC457EE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23368E-D764-2335-1450-1809DEE9BE0F}"/>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557732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05C1-280B-B12E-1E00-9318B0A92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35E67B-8A68-F8EB-8021-082D33DF31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B1A9DA-D8DF-981A-04CF-7DCA27991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78B9A-E99D-9E4F-C6D0-37AFB765874B}"/>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75B824A4-6A1E-3C02-C4A3-B2C83ED9C7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AB6D12-1F16-B9E3-9429-33FA6420AF75}"/>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370056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D5F5-BB66-BB43-71AE-3A9853A7DD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80D32D-8638-14DF-2A5B-7B5919974F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6A78B0-A5B2-DD0B-3345-4935175B03F1}"/>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EB4F5D85-69C9-46A3-24D3-3D0729902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FAA7AD-3963-146A-4E1D-898A5FCE94CD}"/>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45236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347-7176-A6B5-CE3D-5864D6983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CB199E-AD3F-9449-4838-BD51A9A2D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D5CD60-E7C2-D668-1238-1647E4118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652E5-5E88-F71C-ACB1-36DB973C5AA5}"/>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6" name="Footer Placeholder 5">
            <a:extLst>
              <a:ext uri="{FF2B5EF4-FFF2-40B4-BE49-F238E27FC236}">
                <a16:creationId xmlns:a16="http://schemas.microsoft.com/office/drawing/2014/main" id="{B8AE083F-338F-7688-D5F7-4727FEE7A5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A80E3D-A721-D22D-DFA6-0D15B0CB07F4}"/>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3076068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AE32-0302-E0CF-4F32-0DB368E29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4CAF2A-B699-FE03-971E-2F007629A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E9788-A6F6-FA85-B4F9-ABFEF8D0E67B}"/>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52F4BF0F-FFBC-3ED9-7F34-E6A96A3BD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07C5D-0216-77BD-912A-49C4106C4B18}"/>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547041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96E7B-DBDA-C46E-123F-44BBD4F3BD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C9DF2F-983B-4981-AEC4-C1FBE71730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1CCB88-2032-CE68-8A9A-82592E08E492}"/>
              </a:ext>
            </a:extLst>
          </p:cNvPr>
          <p:cNvSpPr>
            <a:spLocks noGrp="1"/>
          </p:cNvSpPr>
          <p:nvPr>
            <p:ph type="dt" sz="half" idx="10"/>
          </p:nvPr>
        </p:nvSpPr>
        <p:spPr/>
        <p:txBody>
          <a:body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2582214D-6C60-6B33-9485-98DDAF5C1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B75347-93A3-C238-312F-59F21C40389D}"/>
              </a:ext>
            </a:extLst>
          </p:cNvPr>
          <p:cNvSpPr>
            <a:spLocks noGrp="1"/>
          </p:cNvSpPr>
          <p:nvPr>
            <p:ph type="sldNum" sz="quarter" idx="12"/>
          </p:nvPr>
        </p:nvSpPr>
        <p:spPr/>
        <p:txBody>
          <a:bodyPr/>
          <a:lstStyle/>
          <a:p>
            <a:fld id="{F064A7DB-C486-413D-AC47-61F4474D1B7C}" type="slidenum">
              <a:rPr lang="en-GB" smtClean="0"/>
              <a:t>‹#›</a:t>
            </a:fld>
            <a:endParaRPr lang="en-GB"/>
          </a:p>
        </p:txBody>
      </p:sp>
    </p:spTree>
    <p:extLst>
      <p:ext uri="{BB962C8B-B14F-4D97-AF65-F5344CB8AC3E}">
        <p14:creationId xmlns:p14="http://schemas.microsoft.com/office/powerpoint/2010/main" val="120814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D0CF-C4E2-E954-9092-D9A942FC7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50A307-3536-58CA-038E-21E6FDF688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4D032-E4AF-82C3-B495-DAB54D69E30D}"/>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5EDFF1EB-782B-E94E-6351-89ED572D4F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05F13-32A8-6A40-15BB-52E2B93030BE}"/>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83295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81AC-AFE1-E1C7-1E9F-01A109C580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121D24-E158-EC3A-573B-1997C14FD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32AE67-BB2C-40AA-CB72-92BD149BB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7914C6-C51D-4990-D3C9-95D90248DF38}"/>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0CA0E039-4D8B-0F3A-EC1E-5ABF2BD3C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CA2A1A-4C40-6590-2F68-BEF4E2DEFB9A}"/>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397318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CF0B-63AA-295D-5778-432CC49E7B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97420F-82D0-DB4F-4796-4B0031393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8491FD-EBBD-F58A-9D82-75A7FD6D7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B95C29-B8AD-0601-D6C2-131128C79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51C8DC-48D2-5C2F-9B8E-4345DC6216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4B6F36-7F83-0EDF-0839-0074235F2D4C}"/>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8" name="Footer Placeholder 7">
            <a:extLst>
              <a:ext uri="{FF2B5EF4-FFF2-40B4-BE49-F238E27FC236}">
                <a16:creationId xmlns:a16="http://schemas.microsoft.com/office/drawing/2014/main" id="{70FD2392-4EF3-E9F5-448B-9F7C18C499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676D6E-CB94-31E0-7BEB-467B5C7E75AD}"/>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04359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6A91-C087-A843-CAA5-E6FCE2CE96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44ACE0-F50F-D615-AB74-AF9293ED5329}"/>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4" name="Footer Placeholder 3">
            <a:extLst>
              <a:ext uri="{FF2B5EF4-FFF2-40B4-BE49-F238E27FC236}">
                <a16:creationId xmlns:a16="http://schemas.microsoft.com/office/drawing/2014/main" id="{1C4EC472-0645-6DDA-D4FF-C4FAAC4CCA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E09B14-A69E-84E2-602D-EBCEE838FAA5}"/>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209269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9DEF0-55D6-5897-74CF-ECA4B7A65DC0}"/>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3" name="Footer Placeholder 2">
            <a:extLst>
              <a:ext uri="{FF2B5EF4-FFF2-40B4-BE49-F238E27FC236}">
                <a16:creationId xmlns:a16="http://schemas.microsoft.com/office/drawing/2014/main" id="{149C6F6E-F0A5-773B-C486-D607CA5BC9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7FEC0E-8D6E-2FC9-A26B-75DE3DB81BE5}"/>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359847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B010-5115-5A5A-24B2-FFEB637DD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46B8BC-06E0-266D-DCB2-31DAD70EC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D1150C-75F8-C971-7EE1-E17026E6B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7C752-E25A-40A9-5D81-AF2346962A8E}"/>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64BB8EE7-7C25-4D9B-50CC-F5904198B6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982C37-DD86-ABC7-5760-9EBA90572C63}"/>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639405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2DD0-AA67-441E-9097-6BD5FFDBA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579609-BA80-465E-525E-6D41FD44F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7417FD-8C1E-BA45-0F31-E06BCB55A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68D8A-96E6-BD2D-B778-D7673FD1C2AF}"/>
              </a:ext>
            </a:extLst>
          </p:cNvPr>
          <p:cNvSpPr>
            <a:spLocks noGrp="1"/>
          </p:cNvSpPr>
          <p:nvPr>
            <p:ph type="dt" sz="half" idx="10"/>
          </p:nvPr>
        </p:nvSpPr>
        <p:spPr/>
        <p:txBody>
          <a:bodyPr/>
          <a:lstStyle/>
          <a:p>
            <a:fld id="{A4B154B1-4BC2-4CFC-8DBD-357BC70C68D8}" type="datetimeFigureOut">
              <a:rPr lang="en-GB" smtClean="0"/>
              <a:t>16/07/2024</a:t>
            </a:fld>
            <a:endParaRPr lang="en-GB"/>
          </a:p>
        </p:txBody>
      </p:sp>
      <p:sp>
        <p:nvSpPr>
          <p:cNvPr id="6" name="Footer Placeholder 5">
            <a:extLst>
              <a:ext uri="{FF2B5EF4-FFF2-40B4-BE49-F238E27FC236}">
                <a16:creationId xmlns:a16="http://schemas.microsoft.com/office/drawing/2014/main" id="{E132DF44-6193-FE46-AB5E-89E292303D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15EE0-6714-E45B-6256-040E025E78B6}"/>
              </a:ext>
            </a:extLst>
          </p:cNvPr>
          <p:cNvSpPr>
            <a:spLocks noGrp="1"/>
          </p:cNvSpPr>
          <p:nvPr>
            <p:ph type="sldNum" sz="quarter" idx="12"/>
          </p:nvPr>
        </p:nvSpPr>
        <p:spPr/>
        <p:txBody>
          <a:bodyPr/>
          <a:lstStyle/>
          <a:p>
            <a:fld id="{EFDE1EC0-F0BA-41A9-90A5-86BC869DD21C}" type="slidenum">
              <a:rPr lang="en-GB" smtClean="0"/>
              <a:t>‹#›</a:t>
            </a:fld>
            <a:endParaRPr lang="en-GB"/>
          </a:p>
        </p:txBody>
      </p:sp>
    </p:spTree>
    <p:extLst>
      <p:ext uri="{BB962C8B-B14F-4D97-AF65-F5344CB8AC3E}">
        <p14:creationId xmlns:p14="http://schemas.microsoft.com/office/powerpoint/2010/main" val="155763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DF368-E137-2F66-B163-D680CB2971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E76C1D-B8A6-189C-2934-8667B720C9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8AC1D0-C2CE-CC49-EA56-884B085EB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B154B1-4BC2-4CFC-8DBD-357BC70C68D8}" type="datetimeFigureOut">
              <a:rPr lang="en-GB" smtClean="0"/>
              <a:t>16/07/2024</a:t>
            </a:fld>
            <a:endParaRPr lang="en-GB"/>
          </a:p>
        </p:txBody>
      </p:sp>
      <p:sp>
        <p:nvSpPr>
          <p:cNvPr id="5" name="Footer Placeholder 4">
            <a:extLst>
              <a:ext uri="{FF2B5EF4-FFF2-40B4-BE49-F238E27FC236}">
                <a16:creationId xmlns:a16="http://schemas.microsoft.com/office/drawing/2014/main" id="{6B9BEA04-630B-A45F-BCD5-67B066108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084A79C-BD3D-D0FF-B5B7-0CE049850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DE1EC0-F0BA-41A9-90A5-86BC869DD21C}" type="slidenum">
              <a:rPr lang="en-GB" smtClean="0"/>
              <a:t>‹#›</a:t>
            </a:fld>
            <a:endParaRPr lang="en-GB"/>
          </a:p>
        </p:txBody>
      </p:sp>
    </p:spTree>
    <p:extLst>
      <p:ext uri="{BB962C8B-B14F-4D97-AF65-F5344CB8AC3E}">
        <p14:creationId xmlns:p14="http://schemas.microsoft.com/office/powerpoint/2010/main" val="27943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876A22-CB9E-F1B1-CCBA-E6AE55D6E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2542E7-A94E-ED3A-F473-D84A0421A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A05FA6-455A-524A-382A-B8B65A781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43D8D-D97A-414B-9DD3-D09767A3993E}" type="datetimeFigureOut">
              <a:rPr lang="en-GB" smtClean="0"/>
              <a:t>16/07/2024</a:t>
            </a:fld>
            <a:endParaRPr lang="en-GB"/>
          </a:p>
        </p:txBody>
      </p:sp>
      <p:sp>
        <p:nvSpPr>
          <p:cNvPr id="5" name="Footer Placeholder 4">
            <a:extLst>
              <a:ext uri="{FF2B5EF4-FFF2-40B4-BE49-F238E27FC236}">
                <a16:creationId xmlns:a16="http://schemas.microsoft.com/office/drawing/2014/main" id="{1D94BAB2-679D-A0C3-BBFC-223FF272A1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618AFB-2742-CF22-51D9-0E0A49BF6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4A7DB-C486-413D-AC47-61F4474D1B7C}" type="slidenum">
              <a:rPr lang="en-GB" smtClean="0"/>
              <a:t>‹#›</a:t>
            </a:fld>
            <a:endParaRPr lang="en-GB"/>
          </a:p>
        </p:txBody>
      </p:sp>
    </p:spTree>
    <p:extLst>
      <p:ext uri="{BB962C8B-B14F-4D97-AF65-F5344CB8AC3E}">
        <p14:creationId xmlns:p14="http://schemas.microsoft.com/office/powerpoint/2010/main" val="40735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UUxjPadrhAU?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1.jpeg"/><Relationship Id="rId26" Type="http://schemas.openxmlformats.org/officeDocument/2006/relationships/image" Target="../media/image59.jpeg"/><Relationship Id="rId39" Type="http://schemas.openxmlformats.org/officeDocument/2006/relationships/image" Target="../media/image72.png"/><Relationship Id="rId21" Type="http://schemas.openxmlformats.org/officeDocument/2006/relationships/image" Target="../media/image54.jpeg"/><Relationship Id="rId34" Type="http://schemas.openxmlformats.org/officeDocument/2006/relationships/image" Target="../media/image67.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jpeg"/><Relationship Id="rId33" Type="http://schemas.openxmlformats.org/officeDocument/2006/relationships/image" Target="../media/image66.jpeg"/><Relationship Id="rId38" Type="http://schemas.openxmlformats.org/officeDocument/2006/relationships/image" Target="../media/image71.jpeg"/><Relationship Id="rId2" Type="http://schemas.openxmlformats.org/officeDocument/2006/relationships/image" Target="../media/image35.jpeg"/><Relationship Id="rId16" Type="http://schemas.openxmlformats.org/officeDocument/2006/relationships/image" Target="../media/image49.jpeg"/><Relationship Id="rId20" Type="http://schemas.openxmlformats.org/officeDocument/2006/relationships/image" Target="../media/image53.jpeg"/><Relationship Id="rId29"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7.jpeg"/><Relationship Id="rId32" Type="http://schemas.openxmlformats.org/officeDocument/2006/relationships/image" Target="../media/image65.jpeg"/><Relationship Id="rId37" Type="http://schemas.openxmlformats.org/officeDocument/2006/relationships/image" Target="../media/image70.jpeg"/><Relationship Id="rId40" Type="http://schemas.openxmlformats.org/officeDocument/2006/relationships/image" Target="../media/image73.jpe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jpeg"/><Relationship Id="rId28" Type="http://schemas.openxmlformats.org/officeDocument/2006/relationships/image" Target="../media/image61.jpeg"/><Relationship Id="rId36" Type="http://schemas.openxmlformats.org/officeDocument/2006/relationships/image" Target="../media/image69.jpeg"/><Relationship Id="rId10" Type="http://schemas.openxmlformats.org/officeDocument/2006/relationships/image" Target="../media/image43.jpeg"/><Relationship Id="rId19" Type="http://schemas.openxmlformats.org/officeDocument/2006/relationships/image" Target="../media/image52.jpeg"/><Relationship Id="rId31" Type="http://schemas.openxmlformats.org/officeDocument/2006/relationships/image" Target="../media/image64.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 Id="rId35" Type="http://schemas.openxmlformats.org/officeDocument/2006/relationships/image" Target="../media/image68.jpeg"/><Relationship Id="rId8" Type="http://schemas.openxmlformats.org/officeDocument/2006/relationships/image" Target="../media/image41.jpe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historicengland.org.uk/research/methods/airborne-remote-sensing/formation-of-cropmarks/" TargetMode="Externa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heritage.suffolk.gov.uk/rendlesham" TargetMode="External"/><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en.wikipedia.org/wiki/Norman_Conquest" TargetMode="External"/><Relationship Id="rId5" Type="http://schemas.openxmlformats.org/officeDocument/2006/relationships/hyperlink" Target="https://en.wikipedia.org/wiki/Roman_Britain"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1C8A-20CD-E491-0330-FDE9E447BB0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46C2E23-EF3C-A22B-7BF0-B32547093C28}"/>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2283CAC-EC55-9B36-0079-A43A881FACB9}"/>
              </a:ext>
            </a:extLst>
          </p:cNvPr>
          <p:cNvPicPr>
            <a:picLocks noGrp="1" noRot="1" noChangeAspect="1" noMove="1" noResize="1" noEditPoints="1" noAdjustHandles="1" noChangeArrowheads="1" noChangeShapeType="1" noCrop="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Picture 17" descr="A black and white sign with white text&#10;&#10;Description automatically generated">
            <a:extLst>
              <a:ext uri="{FF2B5EF4-FFF2-40B4-BE49-F238E27FC236}">
                <a16:creationId xmlns:a16="http://schemas.microsoft.com/office/drawing/2014/main" id="{9A267295-5EA5-FD7D-1B42-D86F8AD6B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2851" y="5978038"/>
            <a:ext cx="1941216" cy="58618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D1524F7B-C3F6-BAD5-38FE-B54B880E1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296" y="-720238"/>
            <a:ext cx="11014639" cy="3930733"/>
          </a:xfrm>
          <a:prstGeom prst="rect">
            <a:avLst/>
          </a:prstGeom>
        </p:spPr>
      </p:pic>
      <p:sp>
        <p:nvSpPr>
          <p:cNvPr id="25" name="TextBox 24">
            <a:extLst>
              <a:ext uri="{FF2B5EF4-FFF2-40B4-BE49-F238E27FC236}">
                <a16:creationId xmlns:a16="http://schemas.microsoft.com/office/drawing/2014/main" id="{01578CEB-C2C9-1275-0EAF-6F6AC5607B77}"/>
              </a:ext>
            </a:extLst>
          </p:cNvPr>
          <p:cNvSpPr txBox="1"/>
          <p:nvPr/>
        </p:nvSpPr>
        <p:spPr>
          <a:xfrm>
            <a:off x="1181100" y="2286000"/>
            <a:ext cx="9324975" cy="369332"/>
          </a:xfrm>
          <a:prstGeom prst="rect">
            <a:avLst/>
          </a:prstGeom>
          <a:noFill/>
        </p:spPr>
        <p:txBody>
          <a:bodyPr wrap="square" rtlCol="0">
            <a:spAutoFit/>
          </a:bodyPr>
          <a:lstStyle/>
          <a:p>
            <a:r>
              <a:rPr lang="en-GB" dirty="0">
                <a:solidFill>
                  <a:schemeClr val="bg1"/>
                </a:solidFill>
                <a:latin typeface="Optima" pitchFamily="2" charset="0"/>
              </a:rPr>
              <a:t> </a:t>
            </a:r>
          </a:p>
        </p:txBody>
      </p:sp>
      <p:sp>
        <p:nvSpPr>
          <p:cNvPr id="27" name="TextBox 26">
            <a:extLst>
              <a:ext uri="{FF2B5EF4-FFF2-40B4-BE49-F238E27FC236}">
                <a16:creationId xmlns:a16="http://schemas.microsoft.com/office/drawing/2014/main" id="{75994594-012D-EDD3-C43B-ABC7933ED2C0}"/>
              </a:ext>
            </a:extLst>
          </p:cNvPr>
          <p:cNvSpPr txBox="1"/>
          <p:nvPr/>
        </p:nvSpPr>
        <p:spPr>
          <a:xfrm>
            <a:off x="217825" y="2163049"/>
            <a:ext cx="11680950" cy="2769989"/>
          </a:xfrm>
          <a:prstGeom prst="rect">
            <a:avLst/>
          </a:prstGeom>
          <a:noFill/>
        </p:spPr>
        <p:txBody>
          <a:bodyPr wrap="square" rtlCol="0">
            <a:spAutoFit/>
          </a:bodyPr>
          <a:lstStyle/>
          <a:p>
            <a:pPr algn="ctr"/>
            <a:r>
              <a:rPr lang="en-GB" sz="6000" dirty="0">
                <a:solidFill>
                  <a:schemeClr val="bg1"/>
                </a:solidFill>
                <a:latin typeface="+mj-lt"/>
              </a:rPr>
              <a:t>Teaching Resources 1</a:t>
            </a:r>
          </a:p>
          <a:p>
            <a:pPr algn="ctr"/>
            <a:endParaRPr lang="en-GB" sz="2000" dirty="0">
              <a:solidFill>
                <a:schemeClr val="bg1"/>
              </a:solidFill>
              <a:latin typeface="+mj-lt"/>
            </a:endParaRPr>
          </a:p>
          <a:p>
            <a:pPr algn="ctr"/>
            <a:endParaRPr lang="en-GB" sz="1400" dirty="0">
              <a:solidFill>
                <a:schemeClr val="bg1"/>
              </a:solidFill>
              <a:latin typeface="+mj-lt"/>
            </a:endParaRPr>
          </a:p>
          <a:p>
            <a:pPr marL="857250" indent="-857250">
              <a:buFont typeface="Arial" panose="020B0604020202020204" pitchFamily="34" charset="0"/>
              <a:buChar char="•"/>
            </a:pPr>
            <a:r>
              <a:rPr lang="en-GB" sz="2000" dirty="0">
                <a:solidFill>
                  <a:schemeClr val="bg1"/>
                </a:solidFill>
              </a:rPr>
              <a:t>What is Archaeology?</a:t>
            </a:r>
          </a:p>
          <a:p>
            <a:pPr marL="857250" indent="-857250">
              <a:buFont typeface="Arial" panose="020B0604020202020204" pitchFamily="34" charset="0"/>
              <a:buChar char="•"/>
            </a:pPr>
            <a:r>
              <a:rPr lang="en-GB" sz="2000" dirty="0">
                <a:solidFill>
                  <a:schemeClr val="bg1"/>
                </a:solidFill>
              </a:rPr>
              <a:t>Archaeological techniques used to discover the royal Anglo-Saxon settlement at Rendlesham. </a:t>
            </a:r>
          </a:p>
          <a:p>
            <a:pPr marL="857250" indent="-857250">
              <a:buFont typeface="Arial" panose="020B0604020202020204" pitchFamily="34" charset="0"/>
              <a:buChar char="•"/>
            </a:pPr>
            <a:r>
              <a:rPr lang="en-GB" sz="2000" dirty="0">
                <a:solidFill>
                  <a:schemeClr val="bg1"/>
                </a:solidFill>
              </a:rPr>
              <a:t>Approx. 1-2 hours </a:t>
            </a:r>
          </a:p>
          <a:p>
            <a:pPr marL="857250" indent="-857250">
              <a:buFont typeface="Arial" panose="020B0604020202020204" pitchFamily="34" charset="0"/>
              <a:buChar char="•"/>
            </a:pPr>
            <a:r>
              <a:rPr lang="en-GB" sz="2000" dirty="0">
                <a:solidFill>
                  <a:schemeClr val="bg1"/>
                </a:solidFill>
              </a:rPr>
              <a:t>plus optional additional activities which could be individual lessons or part of the same lesson</a:t>
            </a:r>
          </a:p>
        </p:txBody>
      </p:sp>
      <p:sp>
        <p:nvSpPr>
          <p:cNvPr id="7" name="TextBox 6">
            <a:extLst>
              <a:ext uri="{FF2B5EF4-FFF2-40B4-BE49-F238E27FC236}">
                <a16:creationId xmlns:a16="http://schemas.microsoft.com/office/drawing/2014/main" id="{01FDF817-9359-2879-C2C6-1122DBD68113}"/>
              </a:ext>
            </a:extLst>
          </p:cNvPr>
          <p:cNvSpPr txBox="1"/>
          <p:nvPr/>
        </p:nvSpPr>
        <p:spPr>
          <a:xfrm>
            <a:off x="493343" y="203828"/>
            <a:ext cx="11529322" cy="1600438"/>
          </a:xfrm>
          <a:prstGeom prst="rect">
            <a:avLst/>
          </a:prstGeom>
          <a:noFill/>
        </p:spPr>
        <p:txBody>
          <a:bodyPr wrap="square">
            <a:spAutoFit/>
          </a:bodyPr>
          <a:lstStyle/>
          <a:p>
            <a:r>
              <a:rPr lang="en-GB" sz="9800" dirty="0">
                <a:solidFill>
                  <a:schemeClr val="bg1"/>
                </a:solidFill>
                <a:latin typeface="+mj-lt"/>
              </a:rPr>
              <a:t>Rendlesham Revealed</a:t>
            </a:r>
            <a:endParaRPr lang="en-GB" sz="9800" dirty="0"/>
          </a:p>
        </p:txBody>
      </p:sp>
      <p:pic>
        <p:nvPicPr>
          <p:cNvPr id="9" name="Picture 8" descr="A white circle with a hand gesture and blue text&#10;&#10;Description automatically generated">
            <a:extLst>
              <a:ext uri="{FF2B5EF4-FFF2-40B4-BE49-F238E27FC236}">
                <a16:creationId xmlns:a16="http://schemas.microsoft.com/office/drawing/2014/main" id="{60FACCE1-2967-6706-2305-2213B4E3F0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5362" y="5637039"/>
            <a:ext cx="1039556" cy="1040179"/>
          </a:xfrm>
          <a:prstGeom prst="rect">
            <a:avLst/>
          </a:prstGeom>
        </p:spPr>
      </p:pic>
    </p:spTree>
    <p:extLst>
      <p:ext uri="{BB962C8B-B14F-4D97-AF65-F5344CB8AC3E}">
        <p14:creationId xmlns:p14="http://schemas.microsoft.com/office/powerpoint/2010/main" val="381718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A85F1C-D89B-9CFB-CAF8-8AEB804C2520}"/>
              </a:ext>
            </a:extLst>
          </p:cNvPr>
          <p:cNvSpPr txBox="1"/>
          <p:nvPr/>
        </p:nvSpPr>
        <p:spPr>
          <a:xfrm>
            <a:off x="1073706" y="409372"/>
            <a:ext cx="105676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Video: How has Archaeology Revealed Anglo-Saxon Rendlesham? </a:t>
            </a:r>
            <a:r>
              <a:rPr kumimoji="0" lang="en-GB" sz="1800" b="1" i="0" u="sng"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a:t>
            </a:r>
            <a:r>
              <a:rPr lang="en-GB" b="1" u="sng" dirty="0">
                <a:solidFill>
                  <a:prstClr val="white">
                    <a:lumMod val="95000"/>
                  </a:prstClr>
                </a:solidFill>
                <a:latin typeface="Aptos Display" panose="02110004020202020204"/>
              </a:rPr>
              <a:t>3</a:t>
            </a:r>
            <a:r>
              <a:rPr kumimoji="0" lang="en-GB" sz="1800" b="1" i="0" u="sng"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 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heritage.suffolk.gov.uk/</a:t>
            </a:r>
            <a:r>
              <a:rPr kumimoji="0" lang="en-GB" sz="1200" b="0" i="0" u="none" strike="noStrike" kern="1200" cap="none" spc="0" normalizeH="0" baseline="0" noProof="0" dirty="0" err="1">
                <a:ln>
                  <a:noFill/>
                </a:ln>
                <a:solidFill>
                  <a:prstClr val="white">
                    <a:lumMod val="95000"/>
                  </a:prstClr>
                </a:solidFill>
                <a:effectLst/>
                <a:uLnTx/>
                <a:uFillTx/>
                <a:latin typeface="Aptos Display" panose="02110004020202020204"/>
                <a:ea typeface="+mn-ea"/>
                <a:cs typeface="+mn-cs"/>
              </a:rPr>
              <a:t>rendlesham</a:t>
            </a:r>
            <a:r>
              <a:rPr kumimoji="0" lang="en-GB" sz="1200" b="0" i="0" u="none" strike="noStrike" kern="1200" cap="none" spc="0" normalizeH="0" baseline="0" noProof="0" dirty="0">
                <a:ln>
                  <a:noFill/>
                </a:ln>
                <a:solidFill>
                  <a:prstClr val="white">
                    <a:lumMod val="95000"/>
                  </a:prstClr>
                </a:solidFill>
                <a:effectLst/>
                <a:uLnTx/>
                <a:uFillTx/>
                <a:latin typeface="Aptos Display" panose="02110004020202020204"/>
                <a:ea typeface="+mn-ea"/>
                <a:cs typeface="+mn-cs"/>
              </a:rPr>
              <a:t>-teaching-resources</a:t>
            </a:r>
          </a:p>
        </p:txBody>
      </p:sp>
      <p:pic>
        <p:nvPicPr>
          <p:cNvPr id="3" name="Online Media 2" title="How has Archaeology Revealed Anglo-Saxon Rendlesham?">
            <a:hlinkClick r:id="" action="ppaction://media"/>
            <a:extLst>
              <a:ext uri="{FF2B5EF4-FFF2-40B4-BE49-F238E27FC236}">
                <a16:creationId xmlns:a16="http://schemas.microsoft.com/office/drawing/2014/main" id="{C54B056A-E4D5-D8C2-8BBB-1C92D49B0CFF}"/>
              </a:ext>
            </a:extLst>
          </p:cNvPr>
          <p:cNvPicPr>
            <a:picLocks noRot="1" noChangeAspect="1"/>
          </p:cNvPicPr>
          <p:nvPr>
            <a:videoFile r:link="rId1"/>
          </p:nvPr>
        </p:nvPicPr>
        <p:blipFill>
          <a:blip r:embed="rId3"/>
          <a:stretch>
            <a:fillRect/>
          </a:stretch>
        </p:blipFill>
        <p:spPr>
          <a:xfrm>
            <a:off x="1145673" y="1074448"/>
            <a:ext cx="9900653" cy="5593869"/>
          </a:xfrm>
          <a:prstGeom prst="rect">
            <a:avLst/>
          </a:prstGeom>
        </p:spPr>
      </p:pic>
    </p:spTree>
    <p:extLst>
      <p:ext uri="{BB962C8B-B14F-4D97-AF65-F5344CB8AC3E}">
        <p14:creationId xmlns:p14="http://schemas.microsoft.com/office/powerpoint/2010/main" val="21685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63C0D4-EB9A-13CB-1E5A-BD110BAD85B4}"/>
              </a:ext>
            </a:extLst>
          </p:cNvPr>
          <p:cNvSpPr txBox="1"/>
          <p:nvPr/>
        </p:nvSpPr>
        <p:spPr>
          <a:xfrm>
            <a:off x="682906" y="1178797"/>
            <a:ext cx="6413219" cy="5324535"/>
          </a:xfrm>
          <a:prstGeom prst="rect">
            <a:avLst/>
          </a:prstGeom>
          <a:noFill/>
        </p:spPr>
        <p:txBody>
          <a:bodyPr wrap="square" rtlCol="0">
            <a:spAutoFit/>
          </a:bodyPr>
          <a:lstStyle/>
          <a:p>
            <a:r>
              <a:rPr lang="en-GB" sz="2000" dirty="0"/>
              <a:t>First, archaeologists studied historical documents, aerial photographs and old maps. These gave clues of where to look.</a:t>
            </a:r>
          </a:p>
          <a:p>
            <a:endParaRPr lang="en-GB" sz="2000" dirty="0"/>
          </a:p>
          <a:p>
            <a:r>
              <a:rPr lang="en-GB" sz="2000" dirty="0"/>
              <a:t>A monk called Bede wrote the first history of England in the early 8th century (AD 731).</a:t>
            </a:r>
          </a:p>
          <a:p>
            <a:endParaRPr lang="en-GB" sz="2000" dirty="0"/>
          </a:p>
          <a:p>
            <a:r>
              <a:rPr lang="en-GB" sz="2000" dirty="0"/>
              <a:t>In this history he tells us that Rendlesham was the royal settlement where </a:t>
            </a:r>
            <a:r>
              <a:rPr lang="en-GB" sz="2000" dirty="0" err="1"/>
              <a:t>Aethelwold</a:t>
            </a:r>
            <a:r>
              <a:rPr lang="en-GB" sz="2000" dirty="0"/>
              <a:t>, King of the East Angles, stood sponsor (a Godparent) at the baptism of </a:t>
            </a:r>
            <a:r>
              <a:rPr lang="en-GB" sz="2000" dirty="0" err="1"/>
              <a:t>Swithelm</a:t>
            </a:r>
            <a:r>
              <a:rPr lang="en-GB" sz="2000" dirty="0"/>
              <a:t>, king of the East Saxons, sometime between AD 655 and 663.</a:t>
            </a:r>
          </a:p>
          <a:p>
            <a:endParaRPr lang="en-GB" sz="2000" dirty="0"/>
          </a:p>
          <a:p>
            <a:r>
              <a:rPr lang="en-GB" sz="2000" dirty="0"/>
              <a:t>There has been lots of speculation about the </a:t>
            </a:r>
          </a:p>
          <a:p>
            <a:r>
              <a:rPr lang="en-GB" sz="2000" dirty="0"/>
              <a:t>exact location of this settlement, especially since the discovery of the Sutton Hoo ship burial by Basil Brown in 1939.  </a:t>
            </a:r>
          </a:p>
        </p:txBody>
      </p:sp>
      <p:pic>
        <p:nvPicPr>
          <p:cNvPr id="7" name="Picture 6">
            <a:extLst>
              <a:ext uri="{FF2B5EF4-FFF2-40B4-BE49-F238E27FC236}">
                <a16:creationId xmlns:a16="http://schemas.microsoft.com/office/drawing/2014/main" id="{B620FBB5-4CA0-5224-5EA0-E380074D85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
          <a:stretch/>
        </p:blipFill>
        <p:spPr>
          <a:xfrm>
            <a:off x="7585222" y="515123"/>
            <a:ext cx="2632665" cy="2392937"/>
          </a:xfrm>
          <a:prstGeom prst="rect">
            <a:avLst/>
          </a:prstGeom>
        </p:spPr>
      </p:pic>
      <p:grpSp>
        <p:nvGrpSpPr>
          <p:cNvPr id="3" name="Group 2">
            <a:extLst>
              <a:ext uri="{FF2B5EF4-FFF2-40B4-BE49-F238E27FC236}">
                <a16:creationId xmlns:a16="http://schemas.microsoft.com/office/drawing/2014/main" id="{5F70268F-533B-A10B-873F-C3458A83358B}"/>
              </a:ext>
            </a:extLst>
          </p:cNvPr>
          <p:cNvGrpSpPr/>
          <p:nvPr/>
        </p:nvGrpSpPr>
        <p:grpSpPr>
          <a:xfrm>
            <a:off x="7392619" y="3019647"/>
            <a:ext cx="4199304" cy="3254230"/>
            <a:chOff x="7392619" y="3019647"/>
            <a:chExt cx="4199304" cy="3254230"/>
          </a:xfrm>
        </p:grpSpPr>
        <p:pic>
          <p:nvPicPr>
            <p:cNvPr id="6" name="Picture 5" descr="A high angle view of men working on a construction site&#10;&#10;Description automatically generated with low confidence">
              <a:extLst>
                <a:ext uri="{FF2B5EF4-FFF2-40B4-BE49-F238E27FC236}">
                  <a16:creationId xmlns:a16="http://schemas.microsoft.com/office/drawing/2014/main" id="{C4887DC6-48FA-EC69-AE22-1462BA906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6732" y="3019647"/>
              <a:ext cx="2785191" cy="318997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9F6F69D-DF9F-2C6A-969E-DADFCAC812B2}"/>
                </a:ext>
              </a:extLst>
            </p:cNvPr>
            <p:cNvSpPr txBox="1"/>
            <p:nvPr/>
          </p:nvSpPr>
          <p:spPr>
            <a:xfrm>
              <a:off x="7392619" y="5673713"/>
              <a:ext cx="1388962" cy="600164"/>
            </a:xfrm>
            <a:prstGeom prst="rect">
              <a:avLst/>
            </a:prstGeom>
            <a:noFill/>
          </p:spPr>
          <p:txBody>
            <a:bodyPr wrap="square" rtlCol="0">
              <a:spAutoFit/>
            </a:bodyPr>
            <a:lstStyle/>
            <a:p>
              <a:pPr algn="r"/>
              <a:r>
                <a:rPr lang="en-GB" sz="1100" dirty="0"/>
                <a:t>Excavating the Sutton Hoo ship burial in 1939</a:t>
              </a:r>
            </a:p>
          </p:txBody>
        </p:sp>
      </p:grpSp>
      <p:sp>
        <p:nvSpPr>
          <p:cNvPr id="10" name="TextBox 9">
            <a:extLst>
              <a:ext uri="{FF2B5EF4-FFF2-40B4-BE49-F238E27FC236}">
                <a16:creationId xmlns:a16="http://schemas.microsoft.com/office/drawing/2014/main" id="{D523016F-C758-D55F-A972-3FAA26774E1E}"/>
              </a:ext>
            </a:extLst>
          </p:cNvPr>
          <p:cNvSpPr txBox="1"/>
          <p:nvPr/>
        </p:nvSpPr>
        <p:spPr>
          <a:xfrm>
            <a:off x="682905" y="610217"/>
            <a:ext cx="6709713" cy="584775"/>
          </a:xfrm>
          <a:prstGeom prst="rect">
            <a:avLst/>
          </a:prstGeom>
          <a:noFill/>
        </p:spPr>
        <p:txBody>
          <a:bodyPr wrap="square">
            <a:spAutoFit/>
          </a:bodyPr>
          <a:lstStyle/>
          <a:p>
            <a:r>
              <a:rPr lang="en-GB" sz="3200" b="1" u="sng" dirty="0">
                <a:latin typeface="+mj-lt"/>
              </a:rPr>
              <a:t>Finding Anglo-Saxon Rendlesham</a:t>
            </a:r>
          </a:p>
        </p:txBody>
      </p:sp>
    </p:spTree>
    <p:extLst>
      <p:ext uri="{BB962C8B-B14F-4D97-AF65-F5344CB8AC3E}">
        <p14:creationId xmlns:p14="http://schemas.microsoft.com/office/powerpoint/2010/main" val="22973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18D266-69DC-2CC2-1EE6-20B698AE7B56}"/>
              </a:ext>
            </a:extLst>
          </p:cNvPr>
          <p:cNvSpPr txBox="1"/>
          <p:nvPr/>
        </p:nvSpPr>
        <p:spPr>
          <a:xfrm>
            <a:off x="694479" y="1231956"/>
            <a:ext cx="10567687" cy="2031325"/>
          </a:xfrm>
          <a:prstGeom prst="rect">
            <a:avLst/>
          </a:prstGeom>
          <a:noFill/>
        </p:spPr>
        <p:txBody>
          <a:bodyPr wrap="square" rtlCol="0">
            <a:spAutoFit/>
          </a:bodyPr>
          <a:lstStyle/>
          <a:p>
            <a:r>
              <a:rPr lang="en-GB" dirty="0"/>
              <a:t>In 2007, the local landowner reported illegal metal detecting on his land. Suffolk County Council Archaeological Service was consulted and, with the landowners’ agreement, co-ordinated </a:t>
            </a:r>
          </a:p>
          <a:p>
            <a:r>
              <a:rPr lang="en-GB" dirty="0"/>
              <a:t>a project to see what was being stolen. </a:t>
            </a:r>
          </a:p>
          <a:p>
            <a:endParaRPr lang="en-GB" dirty="0"/>
          </a:p>
          <a:p>
            <a:r>
              <a:rPr lang="en-GB" dirty="0"/>
              <a:t>From 2009 to 2014, a large archaeological survey took place, which identified the royal settlement. The results helped the archaeologists to understand the size of the settlement and how people living in the past used the land. </a:t>
            </a:r>
          </a:p>
        </p:txBody>
      </p:sp>
      <p:sp>
        <p:nvSpPr>
          <p:cNvPr id="7" name="TextBox 6">
            <a:extLst>
              <a:ext uri="{FF2B5EF4-FFF2-40B4-BE49-F238E27FC236}">
                <a16:creationId xmlns:a16="http://schemas.microsoft.com/office/drawing/2014/main" id="{BA69E86B-15EA-9735-B15C-4AEF51EF5261}"/>
              </a:ext>
            </a:extLst>
          </p:cNvPr>
          <p:cNvSpPr txBox="1"/>
          <p:nvPr/>
        </p:nvSpPr>
        <p:spPr>
          <a:xfrm>
            <a:off x="694479" y="551297"/>
            <a:ext cx="8581495" cy="584775"/>
          </a:xfrm>
          <a:prstGeom prst="rect">
            <a:avLst/>
          </a:prstGeom>
          <a:noFill/>
        </p:spPr>
        <p:txBody>
          <a:bodyPr wrap="square">
            <a:spAutoFit/>
          </a:bodyPr>
          <a:lstStyle/>
          <a:p>
            <a:r>
              <a:rPr lang="en-GB" sz="3200" b="1" u="sng" dirty="0"/>
              <a:t>The First Discovery at Rendlesham</a:t>
            </a:r>
          </a:p>
        </p:txBody>
      </p:sp>
      <p:grpSp>
        <p:nvGrpSpPr>
          <p:cNvPr id="3" name="Group 2">
            <a:extLst>
              <a:ext uri="{FF2B5EF4-FFF2-40B4-BE49-F238E27FC236}">
                <a16:creationId xmlns:a16="http://schemas.microsoft.com/office/drawing/2014/main" id="{D196AECC-7B63-CF41-6EFE-20CBE2362EFC}"/>
              </a:ext>
            </a:extLst>
          </p:cNvPr>
          <p:cNvGrpSpPr/>
          <p:nvPr/>
        </p:nvGrpSpPr>
        <p:grpSpPr>
          <a:xfrm>
            <a:off x="1819373" y="3313948"/>
            <a:ext cx="8965240" cy="3003356"/>
            <a:chOff x="1819373" y="3313948"/>
            <a:chExt cx="8965240" cy="3003356"/>
          </a:xfrm>
        </p:grpSpPr>
        <p:pic>
          <p:nvPicPr>
            <p:cNvPr id="10" name="Picture 9">
              <a:extLst>
                <a:ext uri="{FF2B5EF4-FFF2-40B4-BE49-F238E27FC236}">
                  <a16:creationId xmlns:a16="http://schemas.microsoft.com/office/drawing/2014/main" id="{354E35C7-5246-5146-0FCF-47728696C6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93649" y="3313948"/>
              <a:ext cx="7390964" cy="295277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6E119A1-A9C8-6B17-DCDE-E0B1669AE4B2}"/>
                </a:ext>
              </a:extLst>
            </p:cNvPr>
            <p:cNvSpPr txBox="1"/>
            <p:nvPr/>
          </p:nvSpPr>
          <p:spPr>
            <a:xfrm>
              <a:off x="1819373" y="5886417"/>
              <a:ext cx="1574276" cy="430887"/>
            </a:xfrm>
            <a:prstGeom prst="rect">
              <a:avLst/>
            </a:prstGeom>
            <a:noFill/>
          </p:spPr>
          <p:txBody>
            <a:bodyPr wrap="square" rtlCol="0">
              <a:spAutoFit/>
            </a:bodyPr>
            <a:lstStyle/>
            <a:p>
              <a:pPr algn="r"/>
              <a:r>
                <a:rPr lang="en-GB" sz="1100" dirty="0"/>
                <a:t>Metal detecting survey at Rendlesham</a:t>
              </a:r>
            </a:p>
          </p:txBody>
        </p:sp>
      </p:grpSp>
    </p:spTree>
    <p:extLst>
      <p:ext uri="{BB962C8B-B14F-4D97-AF65-F5344CB8AC3E}">
        <p14:creationId xmlns:p14="http://schemas.microsoft.com/office/powerpoint/2010/main" val="2529683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992E9E-D8D1-A5A9-2BAF-601CE33D238B}"/>
              </a:ext>
            </a:extLst>
          </p:cNvPr>
          <p:cNvSpPr txBox="1"/>
          <p:nvPr/>
        </p:nvSpPr>
        <p:spPr>
          <a:xfrm>
            <a:off x="713678" y="726391"/>
            <a:ext cx="10426390" cy="1323439"/>
          </a:xfrm>
          <a:prstGeom prst="rect">
            <a:avLst/>
          </a:prstGeom>
          <a:noFill/>
        </p:spPr>
        <p:txBody>
          <a:bodyPr wrap="square" rtlCol="0">
            <a:spAutoFit/>
          </a:bodyPr>
          <a:lstStyle/>
          <a:p>
            <a:r>
              <a:rPr lang="en-GB" sz="3200" b="1" u="sng" dirty="0"/>
              <a:t>Archaeological Techniques </a:t>
            </a:r>
          </a:p>
          <a:p>
            <a:endParaRPr lang="en-GB" sz="2400" dirty="0"/>
          </a:p>
          <a:p>
            <a:r>
              <a:rPr lang="en-GB" sz="2400" dirty="0"/>
              <a:t>The techniques used to survey the land included:</a:t>
            </a:r>
          </a:p>
        </p:txBody>
      </p:sp>
      <p:sp>
        <p:nvSpPr>
          <p:cNvPr id="2" name="TextBox 1">
            <a:extLst>
              <a:ext uri="{FF2B5EF4-FFF2-40B4-BE49-F238E27FC236}">
                <a16:creationId xmlns:a16="http://schemas.microsoft.com/office/drawing/2014/main" id="{31A200C5-726A-A345-DD1D-B73002899B46}"/>
              </a:ext>
            </a:extLst>
          </p:cNvPr>
          <p:cNvSpPr txBox="1"/>
          <p:nvPr/>
        </p:nvSpPr>
        <p:spPr>
          <a:xfrm>
            <a:off x="852865" y="2358282"/>
            <a:ext cx="2301434" cy="461665"/>
          </a:xfrm>
          <a:prstGeom prst="rect">
            <a:avLst/>
          </a:prstGeom>
          <a:noFill/>
        </p:spPr>
        <p:txBody>
          <a:bodyPr wrap="square" rtlCol="0">
            <a:spAutoFit/>
          </a:bodyPr>
          <a:lstStyle/>
          <a:p>
            <a:r>
              <a:rPr lang="en-GB" sz="2400" dirty="0"/>
              <a:t>Metal Detecting</a:t>
            </a:r>
          </a:p>
        </p:txBody>
      </p:sp>
      <p:sp>
        <p:nvSpPr>
          <p:cNvPr id="7" name="TextBox 6">
            <a:extLst>
              <a:ext uri="{FF2B5EF4-FFF2-40B4-BE49-F238E27FC236}">
                <a16:creationId xmlns:a16="http://schemas.microsoft.com/office/drawing/2014/main" id="{3E719527-2457-A440-539C-757B1896CFC2}"/>
              </a:ext>
            </a:extLst>
          </p:cNvPr>
          <p:cNvSpPr txBox="1"/>
          <p:nvPr/>
        </p:nvSpPr>
        <p:spPr>
          <a:xfrm>
            <a:off x="3749846" y="2346073"/>
            <a:ext cx="1957714" cy="461665"/>
          </a:xfrm>
          <a:prstGeom prst="rect">
            <a:avLst/>
          </a:prstGeom>
          <a:noFill/>
        </p:spPr>
        <p:txBody>
          <a:bodyPr wrap="square" rtlCol="0">
            <a:spAutoFit/>
          </a:bodyPr>
          <a:lstStyle/>
          <a:p>
            <a:r>
              <a:rPr lang="en-GB" sz="2400" dirty="0"/>
              <a:t>Fieldwalking</a:t>
            </a:r>
          </a:p>
        </p:txBody>
      </p:sp>
      <p:sp>
        <p:nvSpPr>
          <p:cNvPr id="8" name="TextBox 7">
            <a:extLst>
              <a:ext uri="{FF2B5EF4-FFF2-40B4-BE49-F238E27FC236}">
                <a16:creationId xmlns:a16="http://schemas.microsoft.com/office/drawing/2014/main" id="{843DBAA7-2798-48B9-EF63-24F16A97EEF7}"/>
              </a:ext>
            </a:extLst>
          </p:cNvPr>
          <p:cNvSpPr txBox="1"/>
          <p:nvPr/>
        </p:nvSpPr>
        <p:spPr>
          <a:xfrm>
            <a:off x="6492412" y="2346073"/>
            <a:ext cx="1922824" cy="461665"/>
          </a:xfrm>
          <a:prstGeom prst="rect">
            <a:avLst/>
          </a:prstGeom>
          <a:noFill/>
        </p:spPr>
        <p:txBody>
          <a:bodyPr wrap="square" rtlCol="0">
            <a:spAutoFit/>
          </a:bodyPr>
          <a:lstStyle/>
          <a:p>
            <a:r>
              <a:rPr lang="en-GB" sz="2400" dirty="0"/>
              <a:t>Geophysics</a:t>
            </a:r>
            <a:endParaRPr lang="en-GB" dirty="0"/>
          </a:p>
        </p:txBody>
      </p:sp>
      <p:sp>
        <p:nvSpPr>
          <p:cNvPr id="9" name="TextBox 8">
            <a:extLst>
              <a:ext uri="{FF2B5EF4-FFF2-40B4-BE49-F238E27FC236}">
                <a16:creationId xmlns:a16="http://schemas.microsoft.com/office/drawing/2014/main" id="{10333033-5A3B-349E-8A23-2C67E0690D5F}"/>
              </a:ext>
            </a:extLst>
          </p:cNvPr>
          <p:cNvSpPr txBox="1"/>
          <p:nvPr/>
        </p:nvSpPr>
        <p:spPr>
          <a:xfrm>
            <a:off x="8808728" y="2342792"/>
            <a:ext cx="2740434" cy="461665"/>
          </a:xfrm>
          <a:prstGeom prst="rect">
            <a:avLst/>
          </a:prstGeom>
          <a:noFill/>
        </p:spPr>
        <p:txBody>
          <a:bodyPr wrap="square" rtlCol="0">
            <a:spAutoFit/>
          </a:bodyPr>
          <a:lstStyle/>
          <a:p>
            <a:r>
              <a:rPr lang="en-GB" sz="2400" dirty="0"/>
              <a:t>Aerial Photography</a:t>
            </a:r>
          </a:p>
        </p:txBody>
      </p:sp>
      <p:pic>
        <p:nvPicPr>
          <p:cNvPr id="10" name="Picture 9" descr="A person with metal detector in a field&#10;&#10;Description automatically generated">
            <a:extLst>
              <a:ext uri="{FF2B5EF4-FFF2-40B4-BE49-F238E27FC236}">
                <a16:creationId xmlns:a16="http://schemas.microsoft.com/office/drawing/2014/main" id="{23B589AF-E1EB-44B1-ACE3-F989B79136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755098" y="2913459"/>
            <a:ext cx="2496969" cy="249697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8D4D636-F585-B2C9-EE79-F565A7CDB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0461" y="2913460"/>
            <a:ext cx="2496969" cy="2496971"/>
          </a:xfrm>
          <a:prstGeom prst="rect">
            <a:avLst/>
          </a:prstGeom>
          <a:ln>
            <a:noFill/>
          </a:ln>
          <a:effectLst>
            <a:outerShdw blurRad="292100" dist="139700" dir="2700000" algn="tl" rotWithShape="0">
              <a:srgbClr val="333333">
                <a:alpha val="65000"/>
              </a:srgbClr>
            </a:outerShdw>
          </a:effectLst>
        </p:spPr>
      </p:pic>
      <p:pic>
        <p:nvPicPr>
          <p:cNvPr id="12" name="Picture 11" descr="A person walking through a field&#10;&#10;Description automatically generated">
            <a:extLst>
              <a:ext uri="{FF2B5EF4-FFF2-40B4-BE49-F238E27FC236}">
                <a16:creationId xmlns:a16="http://schemas.microsoft.com/office/drawing/2014/main" id="{90635147-A06F-08A6-626E-91EA0CE68C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5340" y="2913459"/>
            <a:ext cx="2496969" cy="2496971"/>
          </a:xfrm>
          <a:prstGeom prst="rect">
            <a:avLst/>
          </a:prstGeom>
          <a:ln>
            <a:noFill/>
          </a:ln>
          <a:effectLst>
            <a:outerShdw blurRad="292100" dist="139700" dir="2700000" algn="tl" rotWithShape="0">
              <a:srgbClr val="333333">
                <a:alpha val="65000"/>
              </a:srgbClr>
            </a:outerShdw>
          </a:effectLst>
        </p:spPr>
      </p:pic>
      <p:pic>
        <p:nvPicPr>
          <p:cNvPr id="13" name="Picture 12" descr="A group of people standing in a line&#10;&#10;Description automatically generated">
            <a:extLst>
              <a:ext uri="{FF2B5EF4-FFF2-40B4-BE49-F238E27FC236}">
                <a16:creationId xmlns:a16="http://schemas.microsoft.com/office/drawing/2014/main" id="{0446534E-1698-CEC7-11EC-C7CB2AB55E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393" t="-87250" r="-103393" b="-87250"/>
          <a:stretch/>
        </p:blipFill>
        <p:spPr>
          <a:xfrm>
            <a:off x="896292" y="726391"/>
            <a:ext cx="766482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239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pic>
        <p:nvPicPr>
          <p:cNvPr id="2" name="Content Placeholder 3" descr="RobRecordingGPS.jpg">
            <a:extLst>
              <a:ext uri="{FF2B5EF4-FFF2-40B4-BE49-F238E27FC236}">
                <a16:creationId xmlns:a16="http://schemas.microsoft.com/office/drawing/2014/main" id="{5E5A7765-1A47-4CC8-9C6D-4445CEE894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556" y="1841242"/>
            <a:ext cx="4787932" cy="471381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8EB4F4A-11D9-016C-B1EF-C1DC6C842682}"/>
              </a:ext>
            </a:extLst>
          </p:cNvPr>
          <p:cNvSpPr txBox="1"/>
          <p:nvPr/>
        </p:nvSpPr>
        <p:spPr>
          <a:xfrm>
            <a:off x="5841708" y="1689769"/>
            <a:ext cx="5625296" cy="5016758"/>
          </a:xfrm>
          <a:prstGeom prst="rect">
            <a:avLst/>
          </a:prstGeom>
          <a:noFill/>
        </p:spPr>
        <p:txBody>
          <a:bodyPr wrap="square" rtlCol="0">
            <a:spAutoFit/>
          </a:bodyPr>
          <a:lstStyle/>
          <a:p>
            <a:r>
              <a:rPr lang="en-GB" sz="3200" b="1" dirty="0"/>
              <a:t>What is metal detecting? </a:t>
            </a:r>
          </a:p>
          <a:p>
            <a:endParaRPr lang="en-GB" dirty="0"/>
          </a:p>
          <a:p>
            <a:r>
              <a:rPr lang="en-GB" dirty="0"/>
              <a:t>A metal detector is a machine that finds metal objects in the top of the soil on a ploughed field.</a:t>
            </a:r>
          </a:p>
          <a:p>
            <a:endParaRPr lang="en-GB" dirty="0"/>
          </a:p>
          <a:p>
            <a:r>
              <a:rPr lang="en-GB" dirty="0"/>
              <a:t>The machine beeps when metal is found.</a:t>
            </a:r>
          </a:p>
          <a:p>
            <a:endParaRPr lang="en-GB" dirty="0"/>
          </a:p>
          <a:p>
            <a:r>
              <a:rPr lang="en-GB" dirty="0"/>
              <a:t>The person using the metal detector retrieves the object and places it in its own individual bag. </a:t>
            </a:r>
          </a:p>
          <a:p>
            <a:endParaRPr lang="en-GB" dirty="0"/>
          </a:p>
          <a:p>
            <a:r>
              <a:rPr lang="en-GB" dirty="0"/>
              <a:t>They use a handheld GPS device to record the precise location of where the object was found. This is called a </a:t>
            </a:r>
            <a:r>
              <a:rPr lang="en-GB" b="1" dirty="0"/>
              <a:t>Find Spot.</a:t>
            </a:r>
          </a:p>
          <a:p>
            <a:endParaRPr lang="en-GB" b="1" dirty="0"/>
          </a:p>
          <a:p>
            <a:r>
              <a:rPr lang="en-GB" dirty="0"/>
              <a:t>It is important to have permission from the landowner before metal detecting and to record any finds with the local Finds Liaison Officer (www.finds.org.uk).</a:t>
            </a:r>
          </a:p>
        </p:txBody>
      </p:sp>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algn="ctr"/>
            <a:r>
              <a:rPr lang="en-GB" sz="8000" dirty="0">
                <a:solidFill>
                  <a:schemeClr val="bg1"/>
                </a:solidFill>
                <a:latin typeface="+mj-lt"/>
              </a:rPr>
              <a:t>Metal Detecting</a:t>
            </a:r>
          </a:p>
        </p:txBody>
      </p:sp>
    </p:spTree>
    <p:extLst>
      <p:ext uri="{BB962C8B-B14F-4D97-AF65-F5344CB8AC3E}">
        <p14:creationId xmlns:p14="http://schemas.microsoft.com/office/powerpoint/2010/main" val="2533875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A805BF-DDDF-B379-442A-72CBFDC859D3}"/>
              </a:ext>
            </a:extLst>
          </p:cNvPr>
          <p:cNvGrpSpPr/>
          <p:nvPr/>
        </p:nvGrpSpPr>
        <p:grpSpPr>
          <a:xfrm>
            <a:off x="1670834" y="1608945"/>
            <a:ext cx="6843438" cy="4342821"/>
            <a:chOff x="1670834" y="1608945"/>
            <a:chExt cx="6843438" cy="4342821"/>
          </a:xfrm>
        </p:grpSpPr>
        <p:grpSp>
          <p:nvGrpSpPr>
            <p:cNvPr id="12" name="Group 11">
              <a:extLst>
                <a:ext uri="{FF2B5EF4-FFF2-40B4-BE49-F238E27FC236}">
                  <a16:creationId xmlns:a16="http://schemas.microsoft.com/office/drawing/2014/main" id="{31209CFA-2D24-6397-04BB-A8081439B7AB}"/>
                </a:ext>
              </a:extLst>
            </p:cNvPr>
            <p:cNvGrpSpPr/>
            <p:nvPr/>
          </p:nvGrpSpPr>
          <p:grpSpPr>
            <a:xfrm>
              <a:off x="1670834" y="1608945"/>
              <a:ext cx="6843438" cy="3773348"/>
              <a:chOff x="5012562" y="1422704"/>
              <a:chExt cx="6843438" cy="3773348"/>
            </a:xfrm>
          </p:grpSpPr>
          <p:pic>
            <p:nvPicPr>
              <p:cNvPr id="10" name="Picture 9" descr="A group of people in a field&#10;&#10;Description automatically generated">
                <a:extLst>
                  <a:ext uri="{FF2B5EF4-FFF2-40B4-BE49-F238E27FC236}">
                    <a16:creationId xmlns:a16="http://schemas.microsoft.com/office/drawing/2014/main" id="{04A93903-1D66-23A3-B850-604C73B61C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562" y="1422704"/>
                <a:ext cx="5660022" cy="377334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45287BB-E289-264D-F51C-149DCC856F45}"/>
                  </a:ext>
                </a:extLst>
              </p:cNvPr>
              <p:cNvSpPr txBox="1"/>
              <p:nvPr/>
            </p:nvSpPr>
            <p:spPr>
              <a:xfrm>
                <a:off x="9276012" y="4640831"/>
                <a:ext cx="2579988" cy="261610"/>
              </a:xfrm>
              <a:prstGeom prst="rect">
                <a:avLst/>
              </a:prstGeom>
              <a:noFill/>
            </p:spPr>
            <p:txBody>
              <a:bodyPr wrap="square" rtlCol="0">
                <a:spAutoFit/>
              </a:bodyPr>
              <a:lstStyle/>
              <a:p>
                <a:r>
                  <a:rPr lang="en-GB" sz="1100" i="1" dirty="0">
                    <a:solidFill>
                      <a:srgbClr val="FFFFFF"/>
                    </a:solidFill>
                  </a:rPr>
                  <a:t>©Historic England</a:t>
                </a:r>
                <a:endParaRPr lang="en-GB" sz="1100" dirty="0">
                  <a:solidFill>
                    <a:srgbClr val="FFFFFF"/>
                  </a:solidFill>
                </a:endParaRPr>
              </a:p>
            </p:txBody>
          </p:sp>
        </p:grpSp>
        <p:sp>
          <p:nvSpPr>
            <p:cNvPr id="6" name="TextBox 5">
              <a:extLst>
                <a:ext uri="{FF2B5EF4-FFF2-40B4-BE49-F238E27FC236}">
                  <a16:creationId xmlns:a16="http://schemas.microsoft.com/office/drawing/2014/main" id="{660C36AB-06AE-5198-9D25-ADEF0AEEE7DE}"/>
                </a:ext>
              </a:extLst>
            </p:cNvPr>
            <p:cNvSpPr txBox="1"/>
            <p:nvPr/>
          </p:nvSpPr>
          <p:spPr>
            <a:xfrm>
              <a:off x="3057932" y="5520879"/>
              <a:ext cx="1574276" cy="430887"/>
            </a:xfrm>
            <a:prstGeom prst="rect">
              <a:avLst/>
            </a:prstGeom>
            <a:noFill/>
          </p:spPr>
          <p:txBody>
            <a:bodyPr wrap="square" rtlCol="0">
              <a:spAutoFit/>
            </a:bodyPr>
            <a:lstStyle/>
            <a:p>
              <a:pPr algn="r"/>
              <a:r>
                <a:rPr lang="en-GB" sz="1100" dirty="0"/>
                <a:t>Metal detecting survey at Rendlesham</a:t>
              </a:r>
            </a:p>
          </p:txBody>
        </p:sp>
      </p:grpSp>
      <p:sp>
        <p:nvSpPr>
          <p:cNvPr id="7" name="TextBox 6">
            <a:extLst>
              <a:ext uri="{FF2B5EF4-FFF2-40B4-BE49-F238E27FC236}">
                <a16:creationId xmlns:a16="http://schemas.microsoft.com/office/drawing/2014/main" id="{732FCEEF-E35F-4C0E-CFBB-49ED19149F85}"/>
              </a:ext>
            </a:extLst>
          </p:cNvPr>
          <p:cNvSpPr txBox="1"/>
          <p:nvPr/>
        </p:nvSpPr>
        <p:spPr>
          <a:xfrm>
            <a:off x="7666856" y="1857028"/>
            <a:ext cx="3744092" cy="3231654"/>
          </a:xfrm>
          <a:prstGeom prst="rect">
            <a:avLst/>
          </a:prstGeom>
          <a:noFill/>
        </p:spPr>
        <p:txBody>
          <a:bodyPr wrap="square" rtlCol="0">
            <a:spAutoFit/>
          </a:bodyPr>
          <a:lstStyle/>
          <a:p>
            <a:r>
              <a:rPr lang="en-GB" dirty="0"/>
              <a:t>Metal detector users walk carefully and systematically across ploughed fields. </a:t>
            </a:r>
          </a:p>
          <a:p>
            <a:endParaRPr lang="en-GB" dirty="0"/>
          </a:p>
          <a:p>
            <a:r>
              <a:rPr lang="en-GB" dirty="0"/>
              <a:t>You can see in the photo how they are covering all of the field by walking in evenly spaced lines up and down the field. </a:t>
            </a:r>
          </a:p>
          <a:p>
            <a:endParaRPr lang="en-GB" sz="2000" dirty="0"/>
          </a:p>
          <a:p>
            <a:r>
              <a:rPr lang="en-GB" sz="2000" b="1" dirty="0"/>
              <a:t>Why do you think they are working in this way? </a:t>
            </a:r>
            <a:r>
              <a:rPr lang="en-GB" dirty="0"/>
              <a:t> </a:t>
            </a:r>
          </a:p>
        </p:txBody>
      </p:sp>
      <p:sp>
        <p:nvSpPr>
          <p:cNvPr id="8" name="TextBox 7">
            <a:extLst>
              <a:ext uri="{FF2B5EF4-FFF2-40B4-BE49-F238E27FC236}">
                <a16:creationId xmlns:a16="http://schemas.microsoft.com/office/drawing/2014/main" id="{DD4B0CE9-47AB-0E66-DF64-20962506F1F6}"/>
              </a:ext>
            </a:extLst>
          </p:cNvPr>
          <p:cNvSpPr txBox="1"/>
          <p:nvPr/>
        </p:nvSpPr>
        <p:spPr>
          <a:xfrm>
            <a:off x="637742" y="680432"/>
            <a:ext cx="10287924" cy="584775"/>
          </a:xfrm>
          <a:prstGeom prst="rect">
            <a:avLst/>
          </a:prstGeom>
          <a:noFill/>
        </p:spPr>
        <p:txBody>
          <a:bodyPr wrap="square" rtlCol="0">
            <a:spAutoFit/>
          </a:bodyPr>
          <a:lstStyle/>
          <a:p>
            <a:r>
              <a:rPr lang="en-GB" sz="3200" b="1" dirty="0"/>
              <a:t>Look closely at this photo. What do you notice? </a:t>
            </a:r>
          </a:p>
        </p:txBody>
      </p:sp>
      <p:pic>
        <p:nvPicPr>
          <p:cNvPr id="13" name="Picture 12" descr="A person with metal detector in a field&#10;&#10;Description automatically generated">
            <a:extLst>
              <a:ext uri="{FF2B5EF4-FFF2-40B4-BE49-F238E27FC236}">
                <a16:creationId xmlns:a16="http://schemas.microsoft.com/office/drawing/2014/main" id="{7CE69F11-D329-CC5C-51CA-75F77E6B30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44611" y="2712958"/>
            <a:ext cx="3132459" cy="313246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40096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F3E845-E23B-0DF5-D480-9AB64312E573}"/>
              </a:ext>
            </a:extLst>
          </p:cNvPr>
          <p:cNvSpPr txBox="1"/>
          <p:nvPr/>
        </p:nvSpPr>
        <p:spPr>
          <a:xfrm>
            <a:off x="5575610" y="1218828"/>
            <a:ext cx="5822144" cy="4247317"/>
          </a:xfrm>
          <a:prstGeom prst="rect">
            <a:avLst/>
          </a:prstGeom>
          <a:noFill/>
        </p:spPr>
        <p:txBody>
          <a:bodyPr wrap="square" rtlCol="0">
            <a:spAutoFit/>
          </a:bodyPr>
          <a:lstStyle/>
          <a:p>
            <a:r>
              <a:rPr lang="en-GB" dirty="0"/>
              <a:t>This map shows the fields that were metal detected (shaded in pink). </a:t>
            </a:r>
          </a:p>
          <a:p>
            <a:endParaRPr lang="en-GB" dirty="0"/>
          </a:p>
          <a:p>
            <a:r>
              <a:rPr lang="en-GB" dirty="0"/>
              <a:t>By working systematically, the metal detector users can be certain that nothing has been missed. </a:t>
            </a:r>
          </a:p>
          <a:p>
            <a:endParaRPr lang="en-GB" dirty="0"/>
          </a:p>
          <a:p>
            <a:r>
              <a:rPr lang="en-GB" dirty="0"/>
              <a:t>With this information the archaeologists can record all the </a:t>
            </a:r>
            <a:r>
              <a:rPr lang="en-GB" b="1" dirty="0"/>
              <a:t>find spots </a:t>
            </a:r>
            <a:r>
              <a:rPr lang="en-GB" dirty="0"/>
              <a:t>(blue dots) onto maps. </a:t>
            </a:r>
          </a:p>
          <a:p>
            <a:endParaRPr lang="en-GB" dirty="0"/>
          </a:p>
          <a:p>
            <a:r>
              <a:rPr lang="en-GB" dirty="0"/>
              <a:t>The maps show the density (how many) and the distribution (where) objects were found. </a:t>
            </a:r>
          </a:p>
          <a:p>
            <a:endParaRPr lang="en-GB" dirty="0"/>
          </a:p>
          <a:p>
            <a:r>
              <a:rPr lang="en-GB" dirty="0"/>
              <a:t>The archaeologists can then begin to look for patterns and concentrations of activity.</a:t>
            </a:r>
          </a:p>
          <a:p>
            <a:endParaRPr lang="en-GB" dirty="0"/>
          </a:p>
        </p:txBody>
      </p:sp>
      <p:pic>
        <p:nvPicPr>
          <p:cNvPr id="12" name="Content Placeholder 3" descr="Four metal detectoris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9876" y="4377527"/>
            <a:ext cx="2902980" cy="2177236"/>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F13E357-A5E5-C767-51FC-51453C031038}"/>
              </a:ext>
            </a:extLst>
          </p:cNvPr>
          <p:cNvGrpSpPr/>
          <p:nvPr/>
        </p:nvGrpSpPr>
        <p:grpSpPr>
          <a:xfrm>
            <a:off x="204017" y="179642"/>
            <a:ext cx="5213255" cy="3967038"/>
            <a:chOff x="204017" y="179642"/>
            <a:chExt cx="5213255" cy="3967038"/>
          </a:xfrm>
        </p:grpSpPr>
        <p:sp>
          <p:nvSpPr>
            <p:cNvPr id="9" name="TextBox 8">
              <a:extLst>
                <a:ext uri="{FF2B5EF4-FFF2-40B4-BE49-F238E27FC236}">
                  <a16:creationId xmlns:a16="http://schemas.microsoft.com/office/drawing/2014/main" id="{469E2725-E2E6-BFA5-82AE-C811A38A0563}"/>
                </a:ext>
              </a:extLst>
            </p:cNvPr>
            <p:cNvSpPr txBox="1"/>
            <p:nvPr/>
          </p:nvSpPr>
          <p:spPr>
            <a:xfrm>
              <a:off x="204017" y="4003044"/>
              <a:ext cx="3040527" cy="143636"/>
            </a:xfrm>
            <a:prstGeom prst="rect">
              <a:avLst/>
            </a:prstGeom>
            <a:noFill/>
          </p:spPr>
          <p:txBody>
            <a:bodyPr wrap="none" rtlCol="0">
              <a:spAutoFit/>
            </a:bodyPr>
            <a:lstStyle/>
            <a:p>
              <a:r>
                <a:rPr lang="en-GB" sz="1000" dirty="0"/>
                <a:t>OS map © Crown Copyright. All rights reserved. Suffolk County Council Licence 100023395</a:t>
              </a:r>
            </a:p>
          </p:txBody>
        </p:sp>
        <p:pic>
          <p:nvPicPr>
            <p:cNvPr id="2" name="Picture 1" descr="A picture containing text, map&#10;&#10;Description automatically generated">
              <a:extLst>
                <a:ext uri="{FF2B5EF4-FFF2-40B4-BE49-F238E27FC236}">
                  <a16:creationId xmlns:a16="http://schemas.microsoft.com/office/drawing/2014/main" id="{A38440E0-1940-7CC2-C207-FE442512E7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017" y="179642"/>
              <a:ext cx="5213255" cy="3895220"/>
            </a:xfrm>
            <a:prstGeom prst="rect">
              <a:avLst/>
            </a:prstGeom>
          </p:spPr>
        </p:pic>
      </p:grpSp>
    </p:spTree>
    <p:extLst>
      <p:ext uri="{BB962C8B-B14F-4D97-AF65-F5344CB8AC3E}">
        <p14:creationId xmlns:p14="http://schemas.microsoft.com/office/powerpoint/2010/main" val="1226410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BB10D8-C342-9CD0-C040-A4CC47F62EE3}"/>
              </a:ext>
            </a:extLst>
          </p:cNvPr>
          <p:cNvSpPr txBox="1"/>
          <p:nvPr/>
        </p:nvSpPr>
        <p:spPr>
          <a:xfrm>
            <a:off x="567159" y="1195481"/>
            <a:ext cx="9557230" cy="2031325"/>
          </a:xfrm>
          <a:prstGeom prst="rect">
            <a:avLst/>
          </a:prstGeom>
          <a:noFill/>
        </p:spPr>
        <p:txBody>
          <a:bodyPr wrap="square">
            <a:spAutoFit/>
          </a:bodyPr>
          <a:lstStyle/>
          <a:p>
            <a:r>
              <a:rPr lang="en-GB" dirty="0"/>
              <a:t>The metal-detecting survey found over 5,000 objects at Rendlesham from the Stone Age to Tudor periods. These include Bronze Age axes used 4,000 years ago, 2,000 year old Roman brooches, and medieval silver coins used 600 years ago.</a:t>
            </a:r>
          </a:p>
          <a:p>
            <a:endParaRPr lang="en-GB" dirty="0"/>
          </a:p>
          <a:p>
            <a:r>
              <a:rPr lang="en-GB" dirty="0"/>
              <a:t>Over 1,000 objects were Anglo-Saxon used 1,000 to 1600 years ago. Many of these objects were made of precious materials like gold or silver, so they must have belonged to wealthy individuals who visited the royal settlement.</a:t>
            </a:r>
          </a:p>
        </p:txBody>
      </p:sp>
      <p:sp>
        <p:nvSpPr>
          <p:cNvPr id="2" name="TextBox 1">
            <a:extLst>
              <a:ext uri="{FF2B5EF4-FFF2-40B4-BE49-F238E27FC236}">
                <a16:creationId xmlns:a16="http://schemas.microsoft.com/office/drawing/2014/main" id="{BF43DD73-B75A-642F-006E-183FE551DF39}"/>
              </a:ext>
            </a:extLst>
          </p:cNvPr>
          <p:cNvSpPr txBox="1"/>
          <p:nvPr/>
        </p:nvSpPr>
        <p:spPr>
          <a:xfrm>
            <a:off x="567159" y="486136"/>
            <a:ext cx="11309122" cy="584775"/>
          </a:xfrm>
          <a:prstGeom prst="rect">
            <a:avLst/>
          </a:prstGeom>
          <a:noFill/>
        </p:spPr>
        <p:txBody>
          <a:bodyPr wrap="none" rtlCol="0">
            <a:spAutoFit/>
          </a:bodyPr>
          <a:lstStyle/>
          <a:p>
            <a:r>
              <a:rPr lang="en-GB" sz="3200" b="1" dirty="0"/>
              <a:t>Metal Detecting: what objects did they find at Rendlesham?</a:t>
            </a:r>
          </a:p>
        </p:txBody>
      </p:sp>
      <p:grpSp>
        <p:nvGrpSpPr>
          <p:cNvPr id="3" name="Group 2">
            <a:extLst>
              <a:ext uri="{FF2B5EF4-FFF2-40B4-BE49-F238E27FC236}">
                <a16:creationId xmlns:a16="http://schemas.microsoft.com/office/drawing/2014/main" id="{E0BF15BD-A609-F686-BBB1-2FF85B9FF996}"/>
              </a:ext>
            </a:extLst>
          </p:cNvPr>
          <p:cNvGrpSpPr/>
          <p:nvPr/>
        </p:nvGrpSpPr>
        <p:grpSpPr>
          <a:xfrm>
            <a:off x="434724" y="3550893"/>
            <a:ext cx="2634529" cy="2026811"/>
            <a:chOff x="434724" y="3550893"/>
            <a:chExt cx="2634529" cy="2026811"/>
          </a:xfrm>
        </p:grpSpPr>
        <p:pic>
          <p:nvPicPr>
            <p:cNvPr id="25" name="Picture 24" descr="A close up of a coin&#10;&#10;Description automatically generated">
              <a:extLst>
                <a:ext uri="{FF2B5EF4-FFF2-40B4-BE49-F238E27FC236}">
                  <a16:creationId xmlns:a16="http://schemas.microsoft.com/office/drawing/2014/main" id="{3E9E256F-5EBB-B30D-4CDB-3C4C7E60C6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724" y="4262251"/>
              <a:ext cx="1327385" cy="1315453"/>
            </a:xfrm>
            <a:prstGeom prst="rect">
              <a:avLst/>
            </a:prstGeom>
          </p:spPr>
        </p:pic>
        <p:pic>
          <p:nvPicPr>
            <p:cNvPr id="27" name="Picture 26" descr="A close up of a coin&#10;&#10;Description automatically generated">
              <a:extLst>
                <a:ext uri="{FF2B5EF4-FFF2-40B4-BE49-F238E27FC236}">
                  <a16:creationId xmlns:a16="http://schemas.microsoft.com/office/drawing/2014/main" id="{C144667C-8ABC-8C41-B7AF-F9B1B37BA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417" y="3550893"/>
              <a:ext cx="1327384" cy="1315452"/>
            </a:xfrm>
            <a:prstGeom prst="rect">
              <a:avLst/>
            </a:prstGeom>
          </p:spPr>
        </p:pic>
        <p:sp>
          <p:nvSpPr>
            <p:cNvPr id="30" name="TextBox 29">
              <a:extLst>
                <a:ext uri="{FF2B5EF4-FFF2-40B4-BE49-F238E27FC236}">
                  <a16:creationId xmlns:a16="http://schemas.microsoft.com/office/drawing/2014/main" id="{F0BD0B3C-244C-B4B0-3F12-D2B2FBBF2476}"/>
                </a:ext>
              </a:extLst>
            </p:cNvPr>
            <p:cNvSpPr txBox="1"/>
            <p:nvPr/>
          </p:nvSpPr>
          <p:spPr>
            <a:xfrm>
              <a:off x="1565087" y="4697391"/>
              <a:ext cx="1504166" cy="461665"/>
            </a:xfrm>
            <a:prstGeom prst="rect">
              <a:avLst/>
            </a:prstGeom>
            <a:noFill/>
          </p:spPr>
          <p:txBody>
            <a:bodyPr wrap="square" rtlCol="0">
              <a:spAutoFit/>
            </a:bodyPr>
            <a:lstStyle/>
            <a:p>
              <a:r>
                <a:rPr lang="en-GB" sz="1200" dirty="0"/>
                <a:t>Gold and Silver Coins</a:t>
              </a:r>
            </a:p>
          </p:txBody>
        </p:sp>
      </p:grpSp>
      <p:grpSp>
        <p:nvGrpSpPr>
          <p:cNvPr id="9" name="Group 8">
            <a:extLst>
              <a:ext uri="{FF2B5EF4-FFF2-40B4-BE49-F238E27FC236}">
                <a16:creationId xmlns:a16="http://schemas.microsoft.com/office/drawing/2014/main" id="{D92C678C-7B71-D808-158E-3544FE1B4360}"/>
              </a:ext>
            </a:extLst>
          </p:cNvPr>
          <p:cNvGrpSpPr/>
          <p:nvPr/>
        </p:nvGrpSpPr>
        <p:grpSpPr>
          <a:xfrm>
            <a:off x="1751569" y="5365996"/>
            <a:ext cx="2659195" cy="1228123"/>
            <a:chOff x="1751569" y="5365996"/>
            <a:chExt cx="2659195" cy="1228123"/>
          </a:xfrm>
        </p:grpSpPr>
        <p:pic>
          <p:nvPicPr>
            <p:cNvPr id="12" name="Picture 11" descr="A close up of a stone&#10;&#10;Description automatically generated">
              <a:extLst>
                <a:ext uri="{FF2B5EF4-FFF2-40B4-BE49-F238E27FC236}">
                  <a16:creationId xmlns:a16="http://schemas.microsoft.com/office/drawing/2014/main" id="{8A75F3BC-DA69-616D-9501-3F41CD8ED5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488" y="5365996"/>
              <a:ext cx="863785" cy="568946"/>
            </a:xfrm>
            <a:prstGeom prst="rect">
              <a:avLst/>
            </a:prstGeom>
          </p:spPr>
        </p:pic>
        <p:pic>
          <p:nvPicPr>
            <p:cNvPr id="16" name="Picture 15" descr="A close up of a gold object&#10;&#10;Description automatically generated">
              <a:extLst>
                <a:ext uri="{FF2B5EF4-FFF2-40B4-BE49-F238E27FC236}">
                  <a16:creationId xmlns:a16="http://schemas.microsoft.com/office/drawing/2014/main" id="{C8FE75D6-0F6A-D263-CE1F-D8D83E395A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620908">
              <a:off x="1751569" y="5760697"/>
              <a:ext cx="864321" cy="833422"/>
            </a:xfrm>
            <a:prstGeom prst="rect">
              <a:avLst/>
            </a:prstGeom>
          </p:spPr>
        </p:pic>
        <p:sp>
          <p:nvSpPr>
            <p:cNvPr id="31" name="TextBox 30">
              <a:extLst>
                <a:ext uri="{FF2B5EF4-FFF2-40B4-BE49-F238E27FC236}">
                  <a16:creationId xmlns:a16="http://schemas.microsoft.com/office/drawing/2014/main" id="{765DEA1A-16BF-CD51-764C-F2603B1D83DB}"/>
                </a:ext>
              </a:extLst>
            </p:cNvPr>
            <p:cNvSpPr txBox="1"/>
            <p:nvPr/>
          </p:nvSpPr>
          <p:spPr>
            <a:xfrm>
              <a:off x="2653518" y="5944493"/>
              <a:ext cx="1757246" cy="461665"/>
            </a:xfrm>
            <a:prstGeom prst="rect">
              <a:avLst/>
            </a:prstGeom>
            <a:noFill/>
          </p:spPr>
          <p:txBody>
            <a:bodyPr wrap="square" rtlCol="0">
              <a:spAutoFit/>
            </a:bodyPr>
            <a:lstStyle/>
            <a:p>
              <a:r>
                <a:rPr lang="en-GB" sz="1200" dirty="0"/>
                <a:t>Gold and Garnet </a:t>
              </a:r>
            </a:p>
            <a:p>
              <a:r>
                <a:rPr lang="en-GB" sz="1200" dirty="0"/>
                <a:t>Beads</a:t>
              </a:r>
            </a:p>
          </p:txBody>
        </p:sp>
      </p:grpSp>
      <p:grpSp>
        <p:nvGrpSpPr>
          <p:cNvPr id="4" name="Group 3">
            <a:extLst>
              <a:ext uri="{FF2B5EF4-FFF2-40B4-BE49-F238E27FC236}">
                <a16:creationId xmlns:a16="http://schemas.microsoft.com/office/drawing/2014/main" id="{CD883716-5B3C-803A-6709-C0FDAA18A37C}"/>
              </a:ext>
            </a:extLst>
          </p:cNvPr>
          <p:cNvGrpSpPr/>
          <p:nvPr/>
        </p:nvGrpSpPr>
        <p:grpSpPr>
          <a:xfrm>
            <a:off x="3339178" y="2758922"/>
            <a:ext cx="2916178" cy="2983146"/>
            <a:chOff x="3339178" y="2630558"/>
            <a:chExt cx="2916178" cy="2983146"/>
          </a:xfrm>
        </p:grpSpPr>
        <p:pic>
          <p:nvPicPr>
            <p:cNvPr id="29" name="Picture 28" descr="A gold circular object with a red center&#10;&#10;Description automatically generated">
              <a:extLst>
                <a:ext uri="{FF2B5EF4-FFF2-40B4-BE49-F238E27FC236}">
                  <a16:creationId xmlns:a16="http://schemas.microsoft.com/office/drawing/2014/main" id="{F93C38A1-8667-2C46-2934-A1A483D80E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39178" y="2630558"/>
              <a:ext cx="2916178" cy="2538681"/>
            </a:xfrm>
            <a:prstGeom prst="rect">
              <a:avLst/>
            </a:prstGeom>
          </p:spPr>
        </p:pic>
        <p:sp>
          <p:nvSpPr>
            <p:cNvPr id="32" name="TextBox 31">
              <a:extLst>
                <a:ext uri="{FF2B5EF4-FFF2-40B4-BE49-F238E27FC236}">
                  <a16:creationId xmlns:a16="http://schemas.microsoft.com/office/drawing/2014/main" id="{40495F8C-410B-37BB-F371-0882DEB1D4EA}"/>
                </a:ext>
              </a:extLst>
            </p:cNvPr>
            <p:cNvSpPr txBox="1"/>
            <p:nvPr/>
          </p:nvSpPr>
          <p:spPr>
            <a:xfrm>
              <a:off x="3716028" y="5013540"/>
              <a:ext cx="2171465" cy="600164"/>
            </a:xfrm>
            <a:prstGeom prst="rect">
              <a:avLst/>
            </a:prstGeom>
            <a:noFill/>
          </p:spPr>
          <p:txBody>
            <a:bodyPr wrap="square" rtlCol="0">
              <a:spAutoFit/>
            </a:bodyPr>
            <a:lstStyle/>
            <a:p>
              <a:pPr algn="ctr"/>
              <a:r>
                <a:rPr lang="en-GB" sz="1100" dirty="0"/>
                <a:t>Gilded copper-alloy</a:t>
              </a:r>
            </a:p>
            <a:p>
              <a:pPr algn="ctr"/>
              <a:r>
                <a:rPr lang="en-GB" sz="1100" dirty="0"/>
                <a:t>Disc-shaped Brooch with garnet setting</a:t>
              </a:r>
            </a:p>
          </p:txBody>
        </p:sp>
      </p:grpSp>
      <p:grpSp>
        <p:nvGrpSpPr>
          <p:cNvPr id="5" name="Group 4">
            <a:extLst>
              <a:ext uri="{FF2B5EF4-FFF2-40B4-BE49-F238E27FC236}">
                <a16:creationId xmlns:a16="http://schemas.microsoft.com/office/drawing/2014/main" id="{0DDA27D1-8124-3760-B7D0-E28B5834ECCA}"/>
              </a:ext>
            </a:extLst>
          </p:cNvPr>
          <p:cNvGrpSpPr/>
          <p:nvPr/>
        </p:nvGrpSpPr>
        <p:grpSpPr>
          <a:xfrm>
            <a:off x="6282754" y="4385131"/>
            <a:ext cx="2171465" cy="2204504"/>
            <a:chOff x="6282754" y="4385131"/>
            <a:chExt cx="2171465" cy="2204504"/>
          </a:xfrm>
        </p:grpSpPr>
        <p:pic>
          <p:nvPicPr>
            <p:cNvPr id="7" name="Picture 6" descr="A gold and red metal object&#10;&#10;Description automatically generated with medium confidence">
              <a:extLst>
                <a:ext uri="{FF2B5EF4-FFF2-40B4-BE49-F238E27FC236}">
                  <a16:creationId xmlns:a16="http://schemas.microsoft.com/office/drawing/2014/main" id="{2FABFCFF-97A2-D81D-264D-01237D9D1C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4659" y="4385131"/>
              <a:ext cx="1835270" cy="1790194"/>
            </a:xfrm>
            <a:prstGeom prst="rect">
              <a:avLst/>
            </a:prstGeom>
          </p:spPr>
        </p:pic>
        <p:sp>
          <p:nvSpPr>
            <p:cNvPr id="33" name="TextBox 32">
              <a:extLst>
                <a:ext uri="{FF2B5EF4-FFF2-40B4-BE49-F238E27FC236}">
                  <a16:creationId xmlns:a16="http://schemas.microsoft.com/office/drawing/2014/main" id="{10D93EE4-CF52-1609-EBCF-7EE06E5C89B8}"/>
                </a:ext>
              </a:extLst>
            </p:cNvPr>
            <p:cNvSpPr txBox="1"/>
            <p:nvPr/>
          </p:nvSpPr>
          <p:spPr>
            <a:xfrm>
              <a:off x="6282754" y="6127970"/>
              <a:ext cx="2171465" cy="461665"/>
            </a:xfrm>
            <a:prstGeom prst="rect">
              <a:avLst/>
            </a:prstGeom>
            <a:noFill/>
          </p:spPr>
          <p:txBody>
            <a:bodyPr wrap="square" rtlCol="0">
              <a:spAutoFit/>
            </a:bodyPr>
            <a:lstStyle/>
            <a:p>
              <a:pPr algn="ctr"/>
              <a:r>
                <a:rPr lang="en-GB" sz="1200" dirty="0"/>
                <a:t>Gold and Garnet Fitting </a:t>
              </a:r>
            </a:p>
            <a:p>
              <a:pPr algn="ctr"/>
              <a:r>
                <a:rPr lang="en-GB" sz="1200" dirty="0"/>
                <a:t>for a Sword Scabbard</a:t>
              </a:r>
            </a:p>
          </p:txBody>
        </p:sp>
      </p:grpSp>
      <p:grpSp>
        <p:nvGrpSpPr>
          <p:cNvPr id="6" name="Group 5">
            <a:extLst>
              <a:ext uri="{FF2B5EF4-FFF2-40B4-BE49-F238E27FC236}">
                <a16:creationId xmlns:a16="http://schemas.microsoft.com/office/drawing/2014/main" id="{FB957A6F-1AEA-4CFC-AD0E-634ADB50E022}"/>
              </a:ext>
            </a:extLst>
          </p:cNvPr>
          <p:cNvGrpSpPr/>
          <p:nvPr/>
        </p:nvGrpSpPr>
        <p:grpSpPr>
          <a:xfrm>
            <a:off x="8385067" y="2574955"/>
            <a:ext cx="3731795" cy="3979460"/>
            <a:chOff x="8385067" y="2574955"/>
            <a:chExt cx="3731795" cy="3979460"/>
          </a:xfrm>
        </p:grpSpPr>
        <p:pic>
          <p:nvPicPr>
            <p:cNvPr id="10" name="Picture 9" descr="A circular object with a design on it&#10;&#10;Description automatically generated">
              <a:extLst>
                <a:ext uri="{FF2B5EF4-FFF2-40B4-BE49-F238E27FC236}">
                  <a16:creationId xmlns:a16="http://schemas.microsoft.com/office/drawing/2014/main" id="{35E37511-7166-7371-1214-B2D650A2DF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5067" y="2574955"/>
              <a:ext cx="3731795" cy="3954780"/>
            </a:xfrm>
            <a:prstGeom prst="rect">
              <a:avLst/>
            </a:prstGeom>
          </p:spPr>
        </p:pic>
        <p:sp>
          <p:nvSpPr>
            <p:cNvPr id="34" name="TextBox 33">
              <a:extLst>
                <a:ext uri="{FF2B5EF4-FFF2-40B4-BE49-F238E27FC236}">
                  <a16:creationId xmlns:a16="http://schemas.microsoft.com/office/drawing/2014/main" id="{78CE92DE-BE37-EE7F-515E-FD9C7773A52A}"/>
                </a:ext>
              </a:extLst>
            </p:cNvPr>
            <p:cNvSpPr txBox="1"/>
            <p:nvPr/>
          </p:nvSpPr>
          <p:spPr>
            <a:xfrm>
              <a:off x="9253919" y="6092750"/>
              <a:ext cx="2171465" cy="461665"/>
            </a:xfrm>
            <a:prstGeom prst="rect">
              <a:avLst/>
            </a:prstGeom>
            <a:noFill/>
          </p:spPr>
          <p:txBody>
            <a:bodyPr wrap="square" rtlCol="0">
              <a:spAutoFit/>
            </a:bodyPr>
            <a:lstStyle/>
            <a:p>
              <a:pPr algn="ctr"/>
              <a:r>
                <a:rPr lang="en-GB" sz="1200" dirty="0"/>
                <a:t>Gilded copper-alloy fitting </a:t>
              </a:r>
            </a:p>
            <a:p>
              <a:pPr algn="ctr"/>
              <a:r>
                <a:rPr lang="en-GB" sz="1200" dirty="0"/>
                <a:t>for a Horse-Harness</a:t>
              </a:r>
            </a:p>
          </p:txBody>
        </p:sp>
      </p:grpSp>
    </p:spTree>
    <p:extLst>
      <p:ext uri="{BB962C8B-B14F-4D97-AF65-F5344CB8AC3E}">
        <p14:creationId xmlns:p14="http://schemas.microsoft.com/office/powerpoint/2010/main" val="19354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17124" y="3839773"/>
            <a:ext cx="936105" cy="2363005"/>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8820" y="3255923"/>
            <a:ext cx="772246" cy="1270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2759" y="552436"/>
            <a:ext cx="2102307" cy="660128"/>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1644" y="4925224"/>
            <a:ext cx="591661" cy="823606"/>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0653" y="2839211"/>
            <a:ext cx="1055030" cy="672894"/>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7345" y="2830901"/>
            <a:ext cx="769107" cy="1754208"/>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80179" y="3594184"/>
            <a:ext cx="1192693" cy="288033"/>
          </a:xfrm>
          <a:prstGeom prst="rect">
            <a:avLst/>
          </a:prstGeom>
        </p:spPr>
      </p:pic>
      <p:pic>
        <p:nvPicPr>
          <p:cNvPr id="33" name="Picture 3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64266" y="2843998"/>
            <a:ext cx="555060" cy="986173"/>
          </a:xfrm>
          <a:prstGeom prst="rect">
            <a:avLst/>
          </a:prstGeom>
        </p:spPr>
      </p:pic>
      <p:pic>
        <p:nvPicPr>
          <p:cNvPr id="34" name="Picture 3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15398" y="3717603"/>
            <a:ext cx="942732" cy="838524"/>
          </a:xfrm>
          <a:prstGeom prst="rect">
            <a:avLst/>
          </a:prstGeom>
        </p:spPr>
      </p:pic>
      <p:pic>
        <p:nvPicPr>
          <p:cNvPr id="37" name="Picture 3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2306072" y="4444854"/>
            <a:ext cx="1439713" cy="560642"/>
          </a:xfrm>
          <a:prstGeom prst="rect">
            <a:avLst/>
          </a:prstGeom>
        </p:spPr>
      </p:pic>
      <p:pic>
        <p:nvPicPr>
          <p:cNvPr id="38" name="Picture 3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51766" y="2847528"/>
            <a:ext cx="540248" cy="780748"/>
          </a:xfrm>
          <a:prstGeom prst="rect">
            <a:avLst/>
          </a:prstGeom>
        </p:spPr>
      </p:pic>
      <p:pic>
        <p:nvPicPr>
          <p:cNvPr id="39" name="Picture 3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97822" y="5028719"/>
            <a:ext cx="720080" cy="1254561"/>
          </a:xfrm>
          <a:prstGeom prst="rect">
            <a:avLst/>
          </a:prstGeom>
        </p:spPr>
      </p:pic>
      <p:pic>
        <p:nvPicPr>
          <p:cNvPr id="40" name="Picture 39"/>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515398" y="2843998"/>
            <a:ext cx="560703" cy="715304"/>
          </a:xfrm>
          <a:prstGeom prst="rect">
            <a:avLst/>
          </a:prstGeom>
        </p:spPr>
      </p:pic>
      <p:pic>
        <p:nvPicPr>
          <p:cNvPr id="41" name="Picture 40"/>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283903" y="2052078"/>
            <a:ext cx="1227837" cy="651304"/>
          </a:xfrm>
          <a:prstGeom prst="rect">
            <a:avLst/>
          </a:prstGeom>
        </p:spPr>
      </p:pic>
      <p:pic>
        <p:nvPicPr>
          <p:cNvPr id="42" name="Picture 4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77335" y="4189634"/>
            <a:ext cx="861376" cy="1124335"/>
          </a:xfrm>
          <a:prstGeom prst="rect">
            <a:avLst/>
          </a:prstGeom>
        </p:spPr>
      </p:pic>
      <p:pic>
        <p:nvPicPr>
          <p:cNvPr id="43" name="Picture 4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877961" y="5481021"/>
            <a:ext cx="907032" cy="802259"/>
          </a:xfrm>
          <a:prstGeom prst="rect">
            <a:avLst/>
          </a:prstGeom>
        </p:spPr>
      </p:pic>
      <p:pic>
        <p:nvPicPr>
          <p:cNvPr id="44" name="Picture 43"/>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790369" y="5756873"/>
            <a:ext cx="737938" cy="548586"/>
          </a:xfrm>
          <a:prstGeom prst="rect">
            <a:avLst/>
          </a:prstGeom>
        </p:spPr>
      </p:pic>
      <p:pic>
        <p:nvPicPr>
          <p:cNvPr id="45" name="Picture 44"/>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16200000">
            <a:off x="7291040" y="4272329"/>
            <a:ext cx="1079995" cy="453471"/>
          </a:xfrm>
          <a:prstGeom prst="rect">
            <a:avLst/>
          </a:prstGeom>
        </p:spPr>
      </p:pic>
      <p:pic>
        <p:nvPicPr>
          <p:cNvPr id="46" name="Picture 4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579551" y="3954512"/>
            <a:ext cx="844854" cy="1359381"/>
          </a:xfrm>
          <a:prstGeom prst="rect">
            <a:avLst/>
          </a:prstGeom>
        </p:spPr>
      </p:pic>
      <p:pic>
        <p:nvPicPr>
          <p:cNvPr id="47" name="Picture 46"/>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751995" y="4667081"/>
            <a:ext cx="1001345" cy="1624409"/>
          </a:xfrm>
          <a:prstGeom prst="rect">
            <a:avLst/>
          </a:prstGeom>
        </p:spPr>
      </p:pic>
      <p:pic>
        <p:nvPicPr>
          <p:cNvPr id="48" name="Picture 47"/>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4646667" y="5885938"/>
            <a:ext cx="1078992" cy="397342"/>
          </a:xfrm>
          <a:prstGeom prst="rect">
            <a:avLst/>
          </a:prstGeom>
        </p:spPr>
      </p:pic>
      <p:pic>
        <p:nvPicPr>
          <p:cNvPr id="49" name="Picture 48"/>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8256299" y="3944089"/>
            <a:ext cx="719959" cy="703785"/>
          </a:xfrm>
          <a:prstGeom prst="rect">
            <a:avLst/>
          </a:prstGeom>
        </p:spPr>
      </p:pic>
      <p:pic>
        <p:nvPicPr>
          <p:cNvPr id="50" name="Picture 49"/>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47594" y="4835004"/>
            <a:ext cx="1008113" cy="1440160"/>
          </a:xfrm>
          <a:prstGeom prst="rect">
            <a:avLst/>
          </a:prstGeom>
        </p:spPr>
      </p:pic>
      <p:pic>
        <p:nvPicPr>
          <p:cNvPr id="51" name="Picture 50"/>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rot="5400000">
            <a:off x="1294509" y="5165958"/>
            <a:ext cx="1620615" cy="721055"/>
          </a:xfrm>
          <a:prstGeom prst="rect">
            <a:avLst/>
          </a:prstGeom>
        </p:spPr>
      </p:pic>
      <p:pic>
        <p:nvPicPr>
          <p:cNvPr id="52" name="Picture 51"/>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rot="16200000">
            <a:off x="8599267" y="1045209"/>
            <a:ext cx="504056" cy="1194638"/>
          </a:xfrm>
          <a:prstGeom prst="rect">
            <a:avLst/>
          </a:prstGeom>
        </p:spPr>
      </p:pic>
      <p:pic>
        <p:nvPicPr>
          <p:cNvPr id="53" name="Picture 52"/>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3559396" y="4024316"/>
            <a:ext cx="936104" cy="1454970"/>
          </a:xfrm>
          <a:prstGeom prst="rect">
            <a:avLst/>
          </a:prstGeom>
        </p:spPr>
      </p:pic>
      <p:pic>
        <p:nvPicPr>
          <p:cNvPr id="54" name="Picture 53"/>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9915719" y="3568970"/>
            <a:ext cx="761660" cy="967257"/>
          </a:xfrm>
          <a:prstGeom prst="rect">
            <a:avLst/>
          </a:prstGeom>
        </p:spPr>
      </p:pic>
      <p:pic>
        <p:nvPicPr>
          <p:cNvPr id="55" name="Picture 54"/>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5152551" y="2844284"/>
            <a:ext cx="922738" cy="936105"/>
          </a:xfrm>
          <a:prstGeom prst="rect">
            <a:avLst/>
          </a:prstGeom>
        </p:spPr>
      </p:pic>
      <p:pic>
        <p:nvPicPr>
          <p:cNvPr id="56" name="Picture 55"/>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rot="5400000">
            <a:off x="6908469" y="5542399"/>
            <a:ext cx="782359" cy="699404"/>
          </a:xfrm>
          <a:prstGeom prst="rect">
            <a:avLst/>
          </a:prstGeom>
        </p:spPr>
      </p:pic>
      <p:pic>
        <p:nvPicPr>
          <p:cNvPr id="57" name="Picture 56"/>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531627" y="3048774"/>
            <a:ext cx="543226" cy="682023"/>
          </a:xfrm>
          <a:prstGeom prst="rect">
            <a:avLst/>
          </a:prstGeom>
        </p:spPr>
      </p:pic>
      <p:pic>
        <p:nvPicPr>
          <p:cNvPr id="58" name="Picture 57"/>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263299" y="2831297"/>
            <a:ext cx="1156938" cy="952759"/>
          </a:xfrm>
          <a:prstGeom prst="rect">
            <a:avLst/>
          </a:prstGeom>
        </p:spPr>
      </p:pic>
      <p:pic>
        <p:nvPicPr>
          <p:cNvPr id="59" name="Picture 58"/>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9653837" y="1948223"/>
            <a:ext cx="720634" cy="1165523"/>
          </a:xfrm>
          <a:prstGeom prst="rect">
            <a:avLst/>
          </a:prstGeom>
        </p:spPr>
      </p:pic>
      <p:pic>
        <p:nvPicPr>
          <p:cNvPr id="60" name="Picture 59"/>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rot="5400000">
            <a:off x="8155490" y="3054378"/>
            <a:ext cx="763094" cy="648072"/>
          </a:xfrm>
          <a:prstGeom prst="rect">
            <a:avLst/>
          </a:prstGeom>
        </p:spPr>
      </p:pic>
      <p:pic>
        <p:nvPicPr>
          <p:cNvPr id="61" name="Picture 60"/>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4759093" y="3948809"/>
            <a:ext cx="688796" cy="863350"/>
          </a:xfrm>
          <a:prstGeom prst="rect">
            <a:avLst/>
          </a:prstGeom>
        </p:spPr>
      </p:pic>
      <p:pic>
        <p:nvPicPr>
          <p:cNvPr id="62" name="Picture 61"/>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rot="5400000">
            <a:off x="8096974" y="4930002"/>
            <a:ext cx="862665" cy="548660"/>
          </a:xfrm>
          <a:prstGeom prst="rect">
            <a:avLst/>
          </a:prstGeom>
        </p:spPr>
      </p:pic>
      <p:pic>
        <p:nvPicPr>
          <p:cNvPr id="63" name="Picture 62"/>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2719087" y="5603644"/>
            <a:ext cx="1800478" cy="720080"/>
          </a:xfrm>
          <a:prstGeom prst="rect">
            <a:avLst/>
          </a:prstGeom>
        </p:spPr>
      </p:pic>
      <p:pic>
        <p:nvPicPr>
          <p:cNvPr id="64" name="Picture 63"/>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10516568" y="2017587"/>
            <a:ext cx="1437024" cy="1380375"/>
          </a:xfrm>
          <a:prstGeom prst="rect">
            <a:avLst/>
          </a:prstGeom>
        </p:spPr>
      </p:pic>
      <p:pic>
        <p:nvPicPr>
          <p:cNvPr id="12" name="Picture 11">
            <a:extLst>
              <a:ext uri="{FF2B5EF4-FFF2-40B4-BE49-F238E27FC236}">
                <a16:creationId xmlns:a16="http://schemas.microsoft.com/office/drawing/2014/main" id="{7FB1080D-3B87-DE30-31BE-77DE9339ECE0}"/>
              </a:ext>
            </a:extLst>
          </p:cNvPr>
          <p:cNvPicPr>
            <a:picLocks noChangeAspect="1"/>
          </p:cNvPicPr>
          <p:nvPr/>
        </p:nvPicPr>
        <p:blipFill>
          <a:blip r:embed="rId39">
            <a:alphaModFix amt="50000"/>
          </a:blip>
          <a:stretch>
            <a:fillRect/>
          </a:stretch>
        </p:blipFill>
        <p:spPr>
          <a:xfrm>
            <a:off x="454458" y="278878"/>
            <a:ext cx="6696075" cy="2266950"/>
          </a:xfrm>
          <a:prstGeom prst="rect">
            <a:avLst/>
          </a:prstGeom>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p:spPr>
      </p:pic>
      <p:sp>
        <p:nvSpPr>
          <p:cNvPr id="13" name="TextBox 12">
            <a:extLst>
              <a:ext uri="{FF2B5EF4-FFF2-40B4-BE49-F238E27FC236}">
                <a16:creationId xmlns:a16="http://schemas.microsoft.com/office/drawing/2014/main" id="{B10EAE0D-F4A3-7E36-BADB-23E7C002EBBA}"/>
              </a:ext>
            </a:extLst>
          </p:cNvPr>
          <p:cNvSpPr txBox="1"/>
          <p:nvPr/>
        </p:nvSpPr>
        <p:spPr>
          <a:xfrm>
            <a:off x="1042729" y="571226"/>
            <a:ext cx="5663494" cy="1354217"/>
          </a:xfrm>
          <a:prstGeom prst="rect">
            <a:avLst/>
          </a:prstGeom>
          <a:noFill/>
        </p:spPr>
        <p:txBody>
          <a:bodyPr wrap="square" rtlCol="0">
            <a:spAutoFit/>
          </a:bodyPr>
          <a:lstStyle/>
          <a:p>
            <a:pPr>
              <a:spcAft>
                <a:spcPts val="1200"/>
              </a:spcAft>
            </a:pPr>
            <a:r>
              <a:rPr lang="en-GB" dirty="0"/>
              <a:t>But most objects look like this and were used by ordinary people. </a:t>
            </a:r>
          </a:p>
          <a:p>
            <a:pPr>
              <a:spcAft>
                <a:spcPts val="1200"/>
              </a:spcAft>
            </a:pPr>
            <a:r>
              <a:rPr lang="en-GB" dirty="0"/>
              <a:t>These are made of copper alloy (bronze), and include objects like buckles, pins, bag-catches</a:t>
            </a:r>
          </a:p>
        </p:txBody>
      </p:sp>
      <p:grpSp>
        <p:nvGrpSpPr>
          <p:cNvPr id="14" name="Group 13">
            <a:extLst>
              <a:ext uri="{FF2B5EF4-FFF2-40B4-BE49-F238E27FC236}">
                <a16:creationId xmlns:a16="http://schemas.microsoft.com/office/drawing/2014/main" id="{4C9F57F4-FEE6-04E2-70B4-B5F3F68C1C57}"/>
              </a:ext>
            </a:extLst>
          </p:cNvPr>
          <p:cNvGrpSpPr/>
          <p:nvPr/>
        </p:nvGrpSpPr>
        <p:grpSpPr>
          <a:xfrm>
            <a:off x="5997795" y="2026203"/>
            <a:ext cx="1243565" cy="492072"/>
            <a:chOff x="5583102" y="1891381"/>
            <a:chExt cx="1243565" cy="492072"/>
          </a:xfrm>
        </p:grpSpPr>
        <p:pic>
          <p:nvPicPr>
            <p:cNvPr id="27" name="Picture 26"/>
            <p:cNvPicPr>
              <a:picLocks noChangeAspect="1"/>
            </p:cNvPicPr>
            <p:nvPr/>
          </p:nvPicPr>
          <p:blipFill rotWithShape="1">
            <a:blip r:embed="rId40" cstate="screen">
              <a:extLst>
                <a:ext uri="{28A0092B-C50C-407E-A947-70E740481C1C}">
                  <a14:useLocalDpi xmlns:a14="http://schemas.microsoft.com/office/drawing/2010/main"/>
                </a:ext>
              </a:extLst>
            </a:blip>
            <a:srcRect b="-397"/>
            <a:stretch/>
          </p:blipFill>
          <p:spPr>
            <a:xfrm>
              <a:off x="5632317" y="1891381"/>
              <a:ext cx="792088" cy="198022"/>
            </a:xfrm>
            <a:prstGeom prst="rect">
              <a:avLst/>
            </a:prstGeom>
          </p:spPr>
        </p:pic>
        <p:sp>
          <p:nvSpPr>
            <p:cNvPr id="28" name="TextBox 27"/>
            <p:cNvSpPr txBox="1"/>
            <p:nvPr/>
          </p:nvSpPr>
          <p:spPr>
            <a:xfrm>
              <a:off x="5583102" y="2106453"/>
              <a:ext cx="75764" cy="276999"/>
            </a:xfrm>
            <a:prstGeom prst="rect">
              <a:avLst/>
            </a:prstGeom>
            <a:noFill/>
          </p:spPr>
          <p:txBody>
            <a:bodyPr wrap="square" rtlCol="0">
              <a:spAutoFit/>
            </a:bodyPr>
            <a:lstStyle/>
            <a:p>
              <a:r>
                <a:rPr lang="en-GB" sz="1200" dirty="0"/>
                <a:t>0</a:t>
              </a:r>
            </a:p>
          </p:txBody>
        </p:sp>
        <p:sp>
          <p:nvSpPr>
            <p:cNvPr id="29" name="TextBox 28"/>
            <p:cNvSpPr txBox="1"/>
            <p:nvPr/>
          </p:nvSpPr>
          <p:spPr>
            <a:xfrm>
              <a:off x="5788183" y="2106454"/>
              <a:ext cx="398514" cy="276999"/>
            </a:xfrm>
            <a:prstGeom prst="rect">
              <a:avLst/>
            </a:prstGeom>
            <a:noFill/>
          </p:spPr>
          <p:txBody>
            <a:bodyPr wrap="square" rtlCol="0">
              <a:spAutoFit/>
            </a:bodyPr>
            <a:lstStyle/>
            <a:p>
              <a:r>
                <a:rPr lang="en-GB" sz="1200" dirty="0"/>
                <a:t>10</a:t>
              </a:r>
            </a:p>
          </p:txBody>
        </p:sp>
        <p:sp>
          <p:nvSpPr>
            <p:cNvPr id="30" name="TextBox 29"/>
            <p:cNvSpPr txBox="1"/>
            <p:nvPr/>
          </p:nvSpPr>
          <p:spPr>
            <a:xfrm>
              <a:off x="6154142" y="2106454"/>
              <a:ext cx="455057" cy="276999"/>
            </a:xfrm>
            <a:prstGeom prst="rect">
              <a:avLst/>
            </a:prstGeom>
            <a:noFill/>
          </p:spPr>
          <p:txBody>
            <a:bodyPr wrap="square" rtlCol="0">
              <a:spAutoFit/>
            </a:bodyPr>
            <a:lstStyle/>
            <a:p>
              <a:r>
                <a:rPr lang="en-GB" sz="1200" dirty="0"/>
                <a:t>20</a:t>
              </a:r>
            </a:p>
          </p:txBody>
        </p:sp>
        <p:sp>
          <p:nvSpPr>
            <p:cNvPr id="31" name="TextBox 30"/>
            <p:cNvSpPr txBox="1"/>
            <p:nvPr/>
          </p:nvSpPr>
          <p:spPr>
            <a:xfrm>
              <a:off x="6387884" y="2106453"/>
              <a:ext cx="438783" cy="276999"/>
            </a:xfrm>
            <a:prstGeom prst="rect">
              <a:avLst/>
            </a:prstGeom>
            <a:noFill/>
          </p:spPr>
          <p:txBody>
            <a:bodyPr wrap="square" rtlCol="0">
              <a:spAutoFit/>
            </a:bodyPr>
            <a:lstStyle/>
            <a:p>
              <a:r>
                <a:rPr lang="en-GB" sz="1200" dirty="0"/>
                <a:t>m</a:t>
              </a:r>
            </a:p>
          </p:txBody>
        </p:sp>
      </p:grpSp>
    </p:spTree>
    <p:extLst>
      <p:ext uri="{BB962C8B-B14F-4D97-AF65-F5344CB8AC3E}">
        <p14:creationId xmlns:p14="http://schemas.microsoft.com/office/powerpoint/2010/main" val="422268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595466" y="223681"/>
            <a:ext cx="7802639" cy="16276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600" kern="1200" dirty="0">
                <a:latin typeface="+mj-lt"/>
                <a:ea typeface="+mj-ea"/>
                <a:cs typeface="+mj-cs"/>
              </a:rPr>
              <a:t>5-minute</a:t>
            </a:r>
            <a:r>
              <a:rPr lang="en-US" sz="6600" dirty="0">
                <a:latin typeface="+mj-lt"/>
                <a:ea typeface="+mj-ea"/>
                <a:cs typeface="+mj-cs"/>
              </a:rPr>
              <a:t> Activity</a:t>
            </a:r>
            <a:endParaRPr lang="en-US" sz="6600" kern="1200" dirty="0">
              <a:latin typeface="+mj-lt"/>
              <a:ea typeface="+mj-ea"/>
              <a:cs typeface="+mj-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CEE1BF97-4D79-A53B-FA34-3BBEA8F1A8D5}"/>
              </a:ext>
            </a:extLst>
          </p:cNvPr>
          <p:cNvSpPr txBox="1"/>
          <p:nvPr/>
        </p:nvSpPr>
        <p:spPr>
          <a:xfrm>
            <a:off x="595466" y="1964479"/>
            <a:ext cx="6165652" cy="3957178"/>
          </a:xfrm>
          <a:prstGeom prst="rect">
            <a:avLst/>
          </a:prstGeom>
        </p:spPr>
        <p:txBody>
          <a:bodyPr vert="horz" lIns="91440" tIns="45720" rIns="91440" bIns="45720" rtlCol="0">
            <a:normAutofit/>
          </a:bodyPr>
          <a:lstStyle/>
          <a:p>
            <a:pPr>
              <a:lnSpc>
                <a:spcPct val="90000"/>
              </a:lnSpc>
              <a:spcAft>
                <a:spcPts val="600"/>
              </a:spcAft>
            </a:pPr>
            <a:r>
              <a:rPr lang="en-US" sz="2400" dirty="0"/>
              <a:t>Look closely at the pie charts about metal detecting on the next page. </a:t>
            </a:r>
          </a:p>
          <a:p>
            <a:pPr>
              <a:lnSpc>
                <a:spcPct val="90000"/>
              </a:lnSpc>
              <a:spcAft>
                <a:spcPts val="600"/>
              </a:spcAft>
            </a:pPr>
            <a:endParaRPr lang="en-US" sz="2400" dirty="0"/>
          </a:p>
          <a:p>
            <a:pPr>
              <a:lnSpc>
                <a:spcPct val="90000"/>
              </a:lnSpc>
              <a:spcAft>
                <a:spcPts val="600"/>
              </a:spcAft>
            </a:pPr>
            <a:r>
              <a:rPr lang="en-US" sz="2400" dirty="0"/>
              <a:t>What do they tell us about Rendlesham? </a:t>
            </a:r>
          </a:p>
          <a:p>
            <a:pPr>
              <a:lnSpc>
                <a:spcPct val="90000"/>
              </a:lnSpc>
              <a:spcAft>
                <a:spcPts val="600"/>
              </a:spcAft>
            </a:pPr>
            <a:endParaRPr lang="en-US" sz="2400" dirty="0"/>
          </a:p>
          <a:p>
            <a:pPr>
              <a:lnSpc>
                <a:spcPct val="90000"/>
              </a:lnSpc>
              <a:spcAft>
                <a:spcPts val="600"/>
              </a:spcAft>
            </a:pPr>
            <a:r>
              <a:rPr lang="en-US" sz="2400" dirty="0"/>
              <a:t>Work collaboratively to discuss this question. </a:t>
            </a:r>
          </a:p>
          <a:p>
            <a:pPr>
              <a:lnSpc>
                <a:spcPct val="90000"/>
              </a:lnSpc>
              <a:spcAft>
                <a:spcPts val="600"/>
              </a:spcAft>
            </a:pPr>
            <a:endParaRPr lang="en-US" sz="2400" dirty="0"/>
          </a:p>
          <a:p>
            <a:pPr>
              <a:lnSpc>
                <a:spcPct val="90000"/>
              </a:lnSpc>
              <a:spcAft>
                <a:spcPts val="600"/>
              </a:spcAft>
            </a:pPr>
            <a:r>
              <a:rPr lang="en-US" sz="2400" dirty="0"/>
              <a:t>Think of 2 facts to tell the class. </a:t>
            </a:r>
          </a:p>
        </p:txBody>
      </p:sp>
    </p:spTree>
    <p:extLst>
      <p:ext uri="{BB962C8B-B14F-4D97-AF65-F5344CB8AC3E}">
        <p14:creationId xmlns:p14="http://schemas.microsoft.com/office/powerpoint/2010/main" val="3479496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BB862-0011-C799-740A-5B09A14C3DC1}"/>
              </a:ext>
            </a:extLst>
          </p:cNvPr>
          <p:cNvSpPr txBox="1"/>
          <p:nvPr/>
        </p:nvSpPr>
        <p:spPr>
          <a:xfrm>
            <a:off x="751840" y="1056640"/>
            <a:ext cx="10505440" cy="5078313"/>
          </a:xfrm>
          <a:prstGeom prst="rect">
            <a:avLst/>
          </a:prstGeom>
          <a:noFill/>
        </p:spPr>
        <p:txBody>
          <a:bodyPr wrap="square" rtlCol="0">
            <a:spAutoFit/>
          </a:bodyPr>
          <a:lstStyle/>
          <a:p>
            <a:r>
              <a:rPr lang="en-GB" dirty="0">
                <a:cs typeface="Arial" panose="020B0604020202020204" pitchFamily="34" charset="0"/>
              </a:rPr>
              <a:t>This is an archaeology-themed lesson plan based on how the Anglo- Saxon settlement at Rendlesham was discovered. These activities and resources aim to inspire pupils’ curiosity to know more about the past. They are designed to support the teaching of the History curriculum in Key Stage Two. The resources enable children to develop an awareness of archaeological techniques and discoveries and how they can be used to build their understanding of people in the past. This collection has been devised as ‘ready to use’ lesson plans, to enable teachers to access a variety of historical sources looking at case studies while also focusing on a local study. </a:t>
            </a:r>
          </a:p>
          <a:p>
            <a:endParaRPr lang="en-GB" dirty="0"/>
          </a:p>
          <a:p>
            <a:endParaRPr lang="en-GB" kern="100" dirty="0">
              <a:ea typeface="Calibri" panose="020F0502020204030204" pitchFamily="34" charset="0"/>
              <a:cs typeface="Times New Roman" panose="02020603050405020304" pitchFamily="18" charset="0"/>
            </a:endParaRPr>
          </a:p>
          <a:p>
            <a:pPr algn="ctr"/>
            <a:r>
              <a:rPr lang="en-GB" i="1" dirty="0">
                <a:solidFill>
                  <a:srgbClr val="000000"/>
                </a:solidFill>
                <a:latin typeface="Arial" panose="020B0604020202020204" pitchFamily="34" charset="0"/>
              </a:rPr>
              <a:t>“</a:t>
            </a:r>
            <a:r>
              <a:rPr lang="en-GB" sz="1800" b="0" i="1" u="none" strike="noStrike" baseline="0" dirty="0">
                <a:solidFill>
                  <a:srgbClr val="000000"/>
                </a:solidFill>
                <a:latin typeface="Arial" panose="020B0604020202020204" pitchFamily="34" charset="0"/>
              </a:rPr>
              <a:t>Teaching should equip pupils to ask perceptive questions, think critically, weigh evidence, sift arguments, and develop perspective and judgement. History helps pupils to understand the complexity of people’s lives, the process of change, the diversity of societies and relationships between different groups, as well as their own identity and the challenges of their time.” History Programmes of Study.  National Curriculum 2013.</a:t>
            </a:r>
            <a:endParaRPr lang="en-GB" i="1" kern="100" dirty="0">
              <a:ea typeface="Calibri" panose="020F0502020204030204" pitchFamily="34" charset="0"/>
              <a:cs typeface="Times New Roman" panose="02020603050405020304" pitchFamily="18" charset="0"/>
            </a:endParaRPr>
          </a:p>
          <a:p>
            <a:endParaRPr lang="en-GB" kern="100" dirty="0">
              <a:ea typeface="Calibri" panose="020F0502020204030204" pitchFamily="34" charset="0"/>
              <a:cs typeface="Times New Roman" panose="02020603050405020304" pitchFamily="18" charset="0"/>
            </a:endParaRPr>
          </a:p>
          <a:p>
            <a:endParaRPr lang="en-GB" dirty="0">
              <a:latin typeface="Sassoon Primary" pitchFamily="50" charset="0"/>
            </a:endParaRPr>
          </a:p>
          <a:p>
            <a:endParaRPr lang="en-GB" dirty="0">
              <a:latin typeface="Sassoon Primary" pitchFamily="50" charset="0"/>
            </a:endParaRPr>
          </a:p>
          <a:p>
            <a:r>
              <a:rPr lang="en-GB" sz="1400" dirty="0">
                <a:latin typeface="Sassoon Primary" pitchFamily="50" charset="0"/>
              </a:rPr>
              <a:t>All IMAGES ARE © SUFFOLK COUNTY COUNCIL</a:t>
            </a:r>
          </a:p>
        </p:txBody>
      </p:sp>
    </p:spTree>
    <p:extLst>
      <p:ext uri="{BB962C8B-B14F-4D97-AF65-F5344CB8AC3E}">
        <p14:creationId xmlns:p14="http://schemas.microsoft.com/office/powerpoint/2010/main" val="309979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6D1870D-E6D8-1FD2-79A7-346113E5E3E2}"/>
              </a:ext>
            </a:extLst>
          </p:cNvPr>
          <p:cNvGraphicFramePr>
            <a:graphicFrameLocks/>
          </p:cNvGraphicFramePr>
          <p:nvPr>
            <p:extLst>
              <p:ext uri="{D42A27DB-BD31-4B8C-83A1-F6EECF244321}">
                <p14:modId xmlns:p14="http://schemas.microsoft.com/office/powerpoint/2010/main" val="468734350"/>
              </p:ext>
            </p:extLst>
          </p:nvPr>
        </p:nvGraphicFramePr>
        <p:xfrm>
          <a:off x="5427947" y="1559620"/>
          <a:ext cx="6764053" cy="4833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2F9E070-6698-1BA6-ECA7-3BF73BB226A1}"/>
              </a:ext>
            </a:extLst>
          </p:cNvPr>
          <p:cNvGraphicFramePr>
            <a:graphicFrameLocks/>
          </p:cNvGraphicFramePr>
          <p:nvPr>
            <p:extLst>
              <p:ext uri="{D42A27DB-BD31-4B8C-83A1-F6EECF244321}">
                <p14:modId xmlns:p14="http://schemas.microsoft.com/office/powerpoint/2010/main" val="3060912839"/>
              </p:ext>
            </p:extLst>
          </p:nvPr>
        </p:nvGraphicFramePr>
        <p:xfrm>
          <a:off x="-981493" y="1488957"/>
          <a:ext cx="7886317" cy="47793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DC23341-6339-22B3-F931-C86960D8F403}"/>
              </a:ext>
            </a:extLst>
          </p:cNvPr>
          <p:cNvSpPr txBox="1"/>
          <p:nvPr/>
        </p:nvSpPr>
        <p:spPr>
          <a:xfrm>
            <a:off x="704850" y="589725"/>
            <a:ext cx="10325100" cy="584775"/>
          </a:xfrm>
          <a:prstGeom prst="rect">
            <a:avLst/>
          </a:prstGeom>
          <a:noFill/>
        </p:spPr>
        <p:txBody>
          <a:bodyPr wrap="square" rtlCol="0">
            <a:spAutoFit/>
          </a:bodyPr>
          <a:lstStyle/>
          <a:p>
            <a:r>
              <a:rPr lang="en-GB" sz="3200" b="1" u="sng" dirty="0"/>
              <a:t>Pie Charts: metal detected objects shown by period</a:t>
            </a:r>
          </a:p>
        </p:txBody>
      </p:sp>
      <p:sp>
        <p:nvSpPr>
          <p:cNvPr id="11" name="TextBox 10">
            <a:extLst>
              <a:ext uri="{FF2B5EF4-FFF2-40B4-BE49-F238E27FC236}">
                <a16:creationId xmlns:a16="http://schemas.microsoft.com/office/drawing/2014/main" id="{93243F60-4BC3-1766-00AF-EAFA248661CD}"/>
              </a:ext>
            </a:extLst>
          </p:cNvPr>
          <p:cNvSpPr txBox="1"/>
          <p:nvPr/>
        </p:nvSpPr>
        <p:spPr>
          <a:xfrm>
            <a:off x="704850" y="1590856"/>
            <a:ext cx="1743075" cy="400110"/>
          </a:xfrm>
          <a:prstGeom prst="rect">
            <a:avLst/>
          </a:prstGeom>
          <a:noFill/>
        </p:spPr>
        <p:txBody>
          <a:bodyPr wrap="square" rtlCol="0">
            <a:spAutoFit/>
          </a:bodyPr>
          <a:lstStyle/>
          <a:p>
            <a:r>
              <a:rPr lang="en-GB" sz="2000" b="1" dirty="0"/>
              <a:t>Rendlesham</a:t>
            </a:r>
          </a:p>
        </p:txBody>
      </p:sp>
      <p:sp>
        <p:nvSpPr>
          <p:cNvPr id="12" name="TextBox 11">
            <a:extLst>
              <a:ext uri="{FF2B5EF4-FFF2-40B4-BE49-F238E27FC236}">
                <a16:creationId xmlns:a16="http://schemas.microsoft.com/office/drawing/2014/main" id="{F46163E2-7212-0663-52AF-DAC1181C316C}"/>
              </a:ext>
            </a:extLst>
          </p:cNvPr>
          <p:cNvSpPr txBox="1"/>
          <p:nvPr/>
        </p:nvSpPr>
        <p:spPr>
          <a:xfrm>
            <a:off x="5805694" y="1535376"/>
            <a:ext cx="1467980" cy="400110"/>
          </a:xfrm>
          <a:prstGeom prst="rect">
            <a:avLst/>
          </a:prstGeom>
          <a:noFill/>
        </p:spPr>
        <p:txBody>
          <a:bodyPr wrap="square" rtlCol="0">
            <a:spAutoFit/>
          </a:bodyPr>
          <a:lstStyle/>
          <a:p>
            <a:r>
              <a:rPr lang="en-GB" sz="2000" b="1" dirty="0"/>
              <a:t>All Suffolk</a:t>
            </a:r>
          </a:p>
        </p:txBody>
      </p:sp>
    </p:spTree>
    <p:extLst>
      <p:ext uri="{BB962C8B-B14F-4D97-AF65-F5344CB8AC3E}">
        <p14:creationId xmlns:p14="http://schemas.microsoft.com/office/powerpoint/2010/main" val="3429569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DC23341-6339-22B3-F931-C86960D8F403}"/>
              </a:ext>
            </a:extLst>
          </p:cNvPr>
          <p:cNvSpPr txBox="1"/>
          <p:nvPr/>
        </p:nvSpPr>
        <p:spPr>
          <a:xfrm>
            <a:off x="704850" y="589725"/>
            <a:ext cx="10325100" cy="584775"/>
          </a:xfrm>
          <a:prstGeom prst="rect">
            <a:avLst/>
          </a:prstGeom>
          <a:noFill/>
        </p:spPr>
        <p:txBody>
          <a:bodyPr wrap="square" rtlCol="0">
            <a:spAutoFit/>
          </a:bodyPr>
          <a:lstStyle/>
          <a:p>
            <a:r>
              <a:rPr lang="en-GB" sz="3200" b="1" u="sng" dirty="0"/>
              <a:t>Pie Charts: What do they tell us? </a:t>
            </a:r>
          </a:p>
        </p:txBody>
      </p:sp>
      <p:sp>
        <p:nvSpPr>
          <p:cNvPr id="2" name="TextBox 1">
            <a:extLst>
              <a:ext uri="{FF2B5EF4-FFF2-40B4-BE49-F238E27FC236}">
                <a16:creationId xmlns:a16="http://schemas.microsoft.com/office/drawing/2014/main" id="{16168EE3-014C-3728-5EAC-E3DCC97087B3}"/>
              </a:ext>
            </a:extLst>
          </p:cNvPr>
          <p:cNvSpPr txBox="1"/>
          <p:nvPr/>
        </p:nvSpPr>
        <p:spPr>
          <a:xfrm>
            <a:off x="704850" y="1527157"/>
            <a:ext cx="10933515" cy="3957178"/>
          </a:xfrm>
          <a:prstGeom prst="rect">
            <a:avLst/>
          </a:prstGeom>
        </p:spPr>
        <p:txBody>
          <a:bodyPr vert="horz" lIns="91440" tIns="45720" rIns="91440" bIns="45720" rtlCol="0">
            <a:normAutofit/>
          </a:bodyPr>
          <a:lstStyle/>
          <a:p>
            <a:pPr>
              <a:lnSpc>
                <a:spcPct val="90000"/>
              </a:lnSpc>
              <a:spcAft>
                <a:spcPts val="600"/>
              </a:spcAft>
            </a:pPr>
            <a:r>
              <a:rPr lang="en-US" sz="2400" dirty="0"/>
              <a:t>There are five-times more Anglo-Saxon objects at Rendlesham than usually found in the rest of Suffolk. This tells us that Rendlesham was a major focus of Anglo-Saxon/early medieval activity. </a:t>
            </a:r>
          </a:p>
          <a:p>
            <a:pPr>
              <a:lnSpc>
                <a:spcPct val="90000"/>
              </a:lnSpc>
              <a:spcAft>
                <a:spcPts val="600"/>
              </a:spcAft>
            </a:pPr>
            <a:endParaRPr lang="en-US" sz="2400" dirty="0"/>
          </a:p>
          <a:p>
            <a:pPr>
              <a:lnSpc>
                <a:spcPct val="90000"/>
              </a:lnSpc>
              <a:spcAft>
                <a:spcPts val="600"/>
              </a:spcAft>
            </a:pPr>
            <a:r>
              <a:rPr lang="en-US" sz="2400" dirty="0"/>
              <a:t>There are fewer Roman objects at Rendlesham compared to the rest of Suffolk – but there are still quite a few, indicating some settlement activity was present in the area. </a:t>
            </a:r>
          </a:p>
          <a:p>
            <a:pPr>
              <a:lnSpc>
                <a:spcPct val="90000"/>
              </a:lnSpc>
              <a:spcAft>
                <a:spcPts val="600"/>
              </a:spcAft>
            </a:pPr>
            <a:endParaRPr lang="en-US" sz="2400" dirty="0"/>
          </a:p>
          <a:p>
            <a:pPr>
              <a:lnSpc>
                <a:spcPct val="90000"/>
              </a:lnSpc>
              <a:spcAft>
                <a:spcPts val="600"/>
              </a:spcAft>
            </a:pPr>
            <a:r>
              <a:rPr lang="en-US" sz="2400" dirty="0"/>
              <a:t>There is a similar amount of medieval and post-medieval objects for both Rendlesham and Suffolk.</a:t>
            </a:r>
          </a:p>
          <a:p>
            <a:pPr>
              <a:lnSpc>
                <a:spcPct val="90000"/>
              </a:lnSpc>
              <a:spcAft>
                <a:spcPts val="600"/>
              </a:spcAft>
            </a:pPr>
            <a:endParaRPr lang="en-US" sz="2400" dirty="0"/>
          </a:p>
          <a:p>
            <a:pPr>
              <a:lnSpc>
                <a:spcPct val="90000"/>
              </a:lnSpc>
              <a:spcAft>
                <a:spcPts val="600"/>
              </a:spcAft>
            </a:pPr>
            <a:endParaRPr lang="en-US" sz="2400" dirty="0"/>
          </a:p>
        </p:txBody>
      </p:sp>
    </p:spTree>
    <p:extLst>
      <p:ext uri="{BB962C8B-B14F-4D97-AF65-F5344CB8AC3E}">
        <p14:creationId xmlns:p14="http://schemas.microsoft.com/office/powerpoint/2010/main" val="389197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EB4F4A-11D9-016C-B1EF-C1DC6C842682}"/>
              </a:ext>
            </a:extLst>
          </p:cNvPr>
          <p:cNvSpPr txBox="1"/>
          <p:nvPr/>
        </p:nvSpPr>
        <p:spPr>
          <a:xfrm>
            <a:off x="5820443" y="1766407"/>
            <a:ext cx="5625296" cy="5016758"/>
          </a:xfrm>
          <a:prstGeom prst="rect">
            <a:avLst/>
          </a:prstGeom>
          <a:noFill/>
        </p:spPr>
        <p:txBody>
          <a:bodyPr wrap="square" rtlCol="0">
            <a:spAutoFit/>
          </a:bodyPr>
          <a:lstStyle/>
          <a:p>
            <a:r>
              <a:rPr lang="en-GB" sz="3200" b="1" dirty="0"/>
              <a:t>What is fieldwalking? </a:t>
            </a:r>
          </a:p>
          <a:p>
            <a:endParaRPr lang="en-GB" dirty="0"/>
          </a:p>
          <a:p>
            <a:r>
              <a:rPr lang="en-GB" dirty="0"/>
              <a:t>Fieldwalking is the collection and recording of artefacts found on the surface of a ploughed field. Ploughing brings the objects to the surface from their archaeological context.</a:t>
            </a:r>
          </a:p>
          <a:p>
            <a:endParaRPr lang="en-GB" dirty="0"/>
          </a:p>
          <a:p>
            <a:r>
              <a:rPr lang="en-GB" dirty="0"/>
              <a:t>This technique is very simple and useful to assess the archaeological potential over a large area. It can help to indicate what buried archaeological remains might be hidden underneath the soil.</a:t>
            </a:r>
          </a:p>
          <a:p>
            <a:endParaRPr lang="en-GB" dirty="0"/>
          </a:p>
          <a:p>
            <a:r>
              <a:rPr lang="en-GB" dirty="0"/>
              <a:t>People walk systematically in lines across the field, usually covering a 30m square at a time. The squares are numbered so we know exactly where the artefacts were found.</a:t>
            </a:r>
          </a:p>
          <a:p>
            <a:endParaRPr lang="en-GB" dirty="0"/>
          </a:p>
        </p:txBody>
      </p:sp>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algn="ctr"/>
            <a:r>
              <a:rPr lang="en-GB" sz="8000" dirty="0">
                <a:solidFill>
                  <a:schemeClr val="bg1"/>
                </a:solidFill>
                <a:latin typeface="+mj-lt"/>
              </a:rPr>
              <a:t>Fieldwalking</a:t>
            </a:r>
          </a:p>
        </p:txBody>
      </p:sp>
      <p:pic>
        <p:nvPicPr>
          <p:cNvPr id="3" name="Picture 2" descr="A group of people standing in a line&#10;&#10;Description automatically generated">
            <a:extLst>
              <a:ext uri="{FF2B5EF4-FFF2-40B4-BE49-F238E27FC236}">
                <a16:creationId xmlns:a16="http://schemas.microsoft.com/office/drawing/2014/main" id="{B4753352-0A30-44D6-E307-7ECEF2969F60}"/>
              </a:ext>
            </a:extLst>
          </p:cNvPr>
          <p:cNvPicPr>
            <a:picLocks noChangeAspect="1"/>
          </p:cNvPicPr>
          <p:nvPr/>
        </p:nvPicPr>
        <p:blipFill rotWithShape="1">
          <a:blip r:embed="rId2">
            <a:extLst>
              <a:ext uri="{28A0092B-C50C-407E-A947-70E740481C1C}">
                <a14:useLocalDpi xmlns:a14="http://schemas.microsoft.com/office/drawing/2010/main" val="0"/>
              </a:ext>
            </a:extLst>
          </a:blip>
          <a:srcRect r="27909" b="23755"/>
          <a:stretch/>
        </p:blipFill>
        <p:spPr>
          <a:xfrm>
            <a:off x="558420" y="1766407"/>
            <a:ext cx="4191999" cy="3325185"/>
          </a:xfrm>
          <a:prstGeom prst="rect">
            <a:avLst/>
          </a:prstGeom>
        </p:spPr>
      </p:pic>
      <p:pic>
        <p:nvPicPr>
          <p:cNvPr id="13" name="Picture 12" descr="A person holding small rocks&#10;&#10;Description automatically generated">
            <a:extLst>
              <a:ext uri="{FF2B5EF4-FFF2-40B4-BE49-F238E27FC236}">
                <a16:creationId xmlns:a16="http://schemas.microsoft.com/office/drawing/2014/main" id="{91932302-E659-3D8D-970A-6855AD939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3123" y="4683512"/>
            <a:ext cx="2633966" cy="1754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582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and kids outside&#10;&#10;Description automatically generated">
            <a:extLst>
              <a:ext uri="{FF2B5EF4-FFF2-40B4-BE49-F238E27FC236}">
                <a16:creationId xmlns:a16="http://schemas.microsoft.com/office/drawing/2014/main" id="{EBF097E5-7E2B-65FF-501E-4B5EE33FF1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94" r="-2" b="-2"/>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3" name="Picture 2" descr="A group of people running through a field&#10;&#10;Description automatically generated">
            <a:extLst>
              <a:ext uri="{FF2B5EF4-FFF2-40B4-BE49-F238E27FC236}">
                <a16:creationId xmlns:a16="http://schemas.microsoft.com/office/drawing/2014/main" id="{6A17D9E3-3F9B-F12A-7221-0CAFBFE402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0" name="Picture 9" descr="A group of people in a field&#10;&#10;Description automatically generated">
            <a:extLst>
              <a:ext uri="{FF2B5EF4-FFF2-40B4-BE49-F238E27FC236}">
                <a16:creationId xmlns:a16="http://schemas.microsoft.com/office/drawing/2014/main" id="{6298BA8F-E495-2756-47F4-5A23FDD5CD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1" r="-3" b="2376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Picture 12">
            <a:extLst>
              <a:ext uri="{FF2B5EF4-FFF2-40B4-BE49-F238E27FC236}">
                <a16:creationId xmlns:a16="http://schemas.microsoft.com/office/drawing/2014/main" id="{674554C4-5FAC-ABD8-DE05-7B432359BA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a:extLst>
              <a:ext uri="{FF2B5EF4-FFF2-40B4-BE49-F238E27FC236}">
                <a16:creationId xmlns:a16="http://schemas.microsoft.com/office/drawing/2014/main" id="{D4038805-F80D-BFB7-ABED-BF7B13B8ED2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1892" y="3511296"/>
            <a:ext cx="4836673" cy="3346705"/>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9" name="Picture 8">
            <a:extLst>
              <a:ext uri="{FF2B5EF4-FFF2-40B4-BE49-F238E27FC236}">
                <a16:creationId xmlns:a16="http://schemas.microsoft.com/office/drawing/2014/main" id="{183FE157-D8FE-4F8D-7C75-76E46D80F99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Tree>
    <p:extLst>
      <p:ext uri="{BB962C8B-B14F-4D97-AF65-F5344CB8AC3E}">
        <p14:creationId xmlns:p14="http://schemas.microsoft.com/office/powerpoint/2010/main" val="3184006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EB4F4A-11D9-016C-B1EF-C1DC6C842682}"/>
              </a:ext>
            </a:extLst>
          </p:cNvPr>
          <p:cNvSpPr txBox="1"/>
          <p:nvPr/>
        </p:nvSpPr>
        <p:spPr>
          <a:xfrm>
            <a:off x="5809292" y="1968807"/>
            <a:ext cx="5625296" cy="4462760"/>
          </a:xfrm>
          <a:prstGeom prst="rect">
            <a:avLst/>
          </a:prstGeom>
          <a:noFill/>
        </p:spPr>
        <p:txBody>
          <a:bodyPr wrap="square" rtlCol="0">
            <a:spAutoFit/>
          </a:bodyPr>
          <a:lstStyle/>
          <a:p>
            <a:r>
              <a:rPr lang="en-GB" sz="3200" b="1" dirty="0"/>
              <a:t>What is Geophysics? </a:t>
            </a:r>
          </a:p>
          <a:p>
            <a:endParaRPr lang="en-GB" dirty="0"/>
          </a:p>
          <a:p>
            <a:r>
              <a:rPr lang="en-GB" dirty="0"/>
              <a:t>A machine is used to ‘take a picture’ of what is buried underneath the ground. </a:t>
            </a:r>
          </a:p>
          <a:p>
            <a:endParaRPr lang="en-GB" dirty="0"/>
          </a:p>
          <a:p>
            <a:r>
              <a:rPr lang="en-GB" dirty="0"/>
              <a:t>It is a useful technique to explore large areas quickly. It can show if the ground has been disturbed in the past, for example if someone has dug a ditch or a pit.</a:t>
            </a:r>
          </a:p>
          <a:p>
            <a:endParaRPr lang="en-GB" dirty="0"/>
          </a:p>
          <a:p>
            <a:r>
              <a:rPr lang="en-GB" dirty="0"/>
              <a:t>This only tells you </a:t>
            </a:r>
            <a:r>
              <a:rPr lang="en-GB" u="sng" dirty="0"/>
              <a:t>if</a:t>
            </a:r>
            <a:r>
              <a:rPr lang="en-GB" dirty="0"/>
              <a:t> something is there. Archaeologists then need to excavate a sample of any possible features to confirm and work out their date and character.</a:t>
            </a:r>
          </a:p>
          <a:p>
            <a:endParaRPr lang="en-GB" dirty="0"/>
          </a:p>
          <a:p>
            <a:endParaRPr lang="en-GB" dirty="0"/>
          </a:p>
        </p:txBody>
      </p:sp>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algn="ctr"/>
            <a:r>
              <a:rPr lang="en-GB" sz="8000" dirty="0">
                <a:solidFill>
                  <a:schemeClr val="bg1"/>
                </a:solidFill>
                <a:latin typeface="+mj-lt"/>
              </a:rPr>
              <a:t>Geophysical Survey</a:t>
            </a:r>
          </a:p>
        </p:txBody>
      </p:sp>
      <p:pic>
        <p:nvPicPr>
          <p:cNvPr id="8" name="Picture 7" descr="A person walking through a field&#10;&#10;Description automatically generated">
            <a:extLst>
              <a:ext uri="{FF2B5EF4-FFF2-40B4-BE49-F238E27FC236}">
                <a16:creationId xmlns:a16="http://schemas.microsoft.com/office/drawing/2014/main" id="{258A3388-50AD-B7C8-6100-3E24798562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3004" y="2334792"/>
            <a:ext cx="4811692" cy="3565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846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F11220F2-4788-1432-03A7-016F201FF122}"/>
              </a:ext>
            </a:extLst>
          </p:cNvPr>
          <p:cNvGrpSpPr/>
          <p:nvPr/>
        </p:nvGrpSpPr>
        <p:grpSpPr>
          <a:xfrm>
            <a:off x="6813137" y="630386"/>
            <a:ext cx="4894601" cy="5456341"/>
            <a:chOff x="6810873" y="498410"/>
            <a:chExt cx="4894601" cy="5456341"/>
          </a:xfrm>
        </p:grpSpPr>
        <p:pic>
          <p:nvPicPr>
            <p:cNvPr id="8" name="Picture 7" descr="A close-up of a grey surface&#10;&#10;Description automatically generated">
              <a:extLst>
                <a:ext uri="{FF2B5EF4-FFF2-40B4-BE49-F238E27FC236}">
                  <a16:creationId xmlns:a16="http://schemas.microsoft.com/office/drawing/2014/main" id="{2390F207-63B7-91FE-CD58-56942B7098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873" y="498410"/>
              <a:ext cx="4894601" cy="5456341"/>
            </a:xfrm>
            <a:prstGeom prst="rect">
              <a:avLst/>
            </a:prstGeom>
          </p:spPr>
        </p:pic>
        <p:grpSp>
          <p:nvGrpSpPr>
            <p:cNvPr id="58" name="Group 57">
              <a:extLst>
                <a:ext uri="{FF2B5EF4-FFF2-40B4-BE49-F238E27FC236}">
                  <a16:creationId xmlns:a16="http://schemas.microsoft.com/office/drawing/2014/main" id="{F6A248C1-5D5D-2A62-B6E4-8670A83C1E7C}"/>
                </a:ext>
              </a:extLst>
            </p:cNvPr>
            <p:cNvGrpSpPr/>
            <p:nvPr/>
          </p:nvGrpSpPr>
          <p:grpSpPr>
            <a:xfrm>
              <a:off x="7077075" y="854401"/>
              <a:ext cx="4619914" cy="4247059"/>
              <a:chOff x="7077075" y="854401"/>
              <a:chExt cx="4619914" cy="4247059"/>
            </a:xfrm>
          </p:grpSpPr>
          <p:cxnSp>
            <p:nvCxnSpPr>
              <p:cNvPr id="13" name="Straight Arrow Connector 12">
                <a:extLst>
                  <a:ext uri="{FF2B5EF4-FFF2-40B4-BE49-F238E27FC236}">
                    <a16:creationId xmlns:a16="http://schemas.microsoft.com/office/drawing/2014/main" id="{6A52F1E9-E03D-3F4E-38FE-847866E0B7B3}"/>
                  </a:ext>
                </a:extLst>
              </p:cNvPr>
              <p:cNvCxnSpPr>
                <a:cxnSpLocks/>
              </p:cNvCxnSpPr>
              <p:nvPr/>
            </p:nvCxnSpPr>
            <p:spPr>
              <a:xfrm flipH="1">
                <a:off x="7077075" y="2957932"/>
                <a:ext cx="477350" cy="2172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67B2047F-3F01-C531-B94E-87446CE14399}"/>
                  </a:ext>
                </a:extLst>
              </p:cNvPr>
              <p:cNvCxnSpPr>
                <a:cxnSpLocks/>
              </p:cNvCxnSpPr>
              <p:nvPr/>
            </p:nvCxnSpPr>
            <p:spPr>
              <a:xfrm flipH="1">
                <a:off x="7231604" y="2687308"/>
                <a:ext cx="626891" cy="6178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6F39774D-3291-ED89-BA1A-40F3B6EF3E2B}"/>
                  </a:ext>
                </a:extLst>
              </p:cNvPr>
              <p:cNvCxnSpPr>
                <a:cxnSpLocks/>
              </p:cNvCxnSpPr>
              <p:nvPr/>
            </p:nvCxnSpPr>
            <p:spPr>
              <a:xfrm flipH="1">
                <a:off x="7190510" y="2957932"/>
                <a:ext cx="426399" cy="127116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7342021F-5829-8260-8A61-E0A0C656CF24}"/>
                  </a:ext>
                </a:extLst>
              </p:cNvPr>
              <p:cNvCxnSpPr>
                <a:cxnSpLocks/>
              </p:cNvCxnSpPr>
              <p:nvPr/>
            </p:nvCxnSpPr>
            <p:spPr>
              <a:xfrm flipH="1">
                <a:off x="8582025" y="3429000"/>
                <a:ext cx="790575" cy="36593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2EAD5FEE-8D6A-17AF-3F12-3F2424DA5A37}"/>
                  </a:ext>
                </a:extLst>
              </p:cNvPr>
              <p:cNvCxnSpPr>
                <a:cxnSpLocks/>
              </p:cNvCxnSpPr>
              <p:nvPr/>
            </p:nvCxnSpPr>
            <p:spPr>
              <a:xfrm flipH="1" flipV="1">
                <a:off x="8846598" y="2921449"/>
                <a:ext cx="526002" cy="5075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Straight Arrow Connector 25">
                <a:extLst>
                  <a:ext uri="{FF2B5EF4-FFF2-40B4-BE49-F238E27FC236}">
                    <a16:creationId xmlns:a16="http://schemas.microsoft.com/office/drawing/2014/main" id="{9287CC1C-D2FB-920F-9CE8-53A7C49BE769}"/>
                  </a:ext>
                </a:extLst>
              </p:cNvPr>
              <p:cNvCxnSpPr>
                <a:cxnSpLocks/>
              </p:cNvCxnSpPr>
              <p:nvPr/>
            </p:nvCxnSpPr>
            <p:spPr>
              <a:xfrm flipH="1">
                <a:off x="9305555" y="3510758"/>
                <a:ext cx="67045" cy="13026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EF087BF2-3C86-90E8-FB9A-178CC34E0126}"/>
                  </a:ext>
                </a:extLst>
              </p:cNvPr>
              <p:cNvSpPr txBox="1"/>
              <p:nvPr/>
            </p:nvSpPr>
            <p:spPr>
              <a:xfrm>
                <a:off x="9086098" y="3225796"/>
                <a:ext cx="705602" cy="276999"/>
              </a:xfrm>
              <a:prstGeom prst="rect">
                <a:avLst/>
              </a:prstGeom>
              <a:solidFill>
                <a:schemeClr val="bg1"/>
              </a:solidFill>
            </p:spPr>
            <p:txBody>
              <a:bodyPr wrap="square" rtlCol="0">
                <a:spAutoFit/>
              </a:bodyPr>
              <a:lstStyle/>
              <a:p>
                <a:r>
                  <a:rPr lang="en-GB" sz="1200" dirty="0"/>
                  <a:t>ditches</a:t>
                </a:r>
              </a:p>
            </p:txBody>
          </p:sp>
          <p:sp>
            <p:nvSpPr>
              <p:cNvPr id="43" name="TextBox 42">
                <a:extLst>
                  <a:ext uri="{FF2B5EF4-FFF2-40B4-BE49-F238E27FC236}">
                    <a16:creationId xmlns:a16="http://schemas.microsoft.com/office/drawing/2014/main" id="{31AA6448-7B2C-E72E-737A-3FDBA1FFC755}"/>
                  </a:ext>
                </a:extLst>
              </p:cNvPr>
              <p:cNvSpPr txBox="1"/>
              <p:nvPr/>
            </p:nvSpPr>
            <p:spPr>
              <a:xfrm>
                <a:off x="11056906" y="4023593"/>
                <a:ext cx="529564" cy="276999"/>
              </a:xfrm>
              <a:prstGeom prst="rect">
                <a:avLst/>
              </a:prstGeom>
              <a:solidFill>
                <a:schemeClr val="bg1"/>
              </a:solidFill>
            </p:spPr>
            <p:txBody>
              <a:bodyPr wrap="square" rtlCol="0">
                <a:spAutoFit/>
              </a:bodyPr>
              <a:lstStyle/>
              <a:p>
                <a:r>
                  <a:rPr lang="en-GB" sz="1200" dirty="0"/>
                  <a:t>pits</a:t>
                </a:r>
              </a:p>
            </p:txBody>
          </p:sp>
          <p:cxnSp>
            <p:nvCxnSpPr>
              <p:cNvPr id="45" name="Straight Arrow Connector 44">
                <a:extLst>
                  <a:ext uri="{FF2B5EF4-FFF2-40B4-BE49-F238E27FC236}">
                    <a16:creationId xmlns:a16="http://schemas.microsoft.com/office/drawing/2014/main" id="{72B8874F-00E1-1BC8-8C07-F363455CC65F}"/>
                  </a:ext>
                </a:extLst>
              </p:cNvPr>
              <p:cNvCxnSpPr>
                <a:cxnSpLocks/>
              </p:cNvCxnSpPr>
              <p:nvPr/>
            </p:nvCxnSpPr>
            <p:spPr>
              <a:xfrm flipH="1">
                <a:off x="11020425" y="4300592"/>
                <a:ext cx="295564" cy="1666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Straight Arrow Connector 46">
                <a:extLst>
                  <a:ext uri="{FF2B5EF4-FFF2-40B4-BE49-F238E27FC236}">
                    <a16:creationId xmlns:a16="http://schemas.microsoft.com/office/drawing/2014/main" id="{3A1E4B8E-2F8F-B2C1-B4FF-3C97D55D7C45}"/>
                  </a:ext>
                </a:extLst>
              </p:cNvPr>
              <p:cNvCxnSpPr>
                <a:cxnSpLocks/>
                <a:stCxn id="43" idx="2"/>
              </p:cNvCxnSpPr>
              <p:nvPr/>
            </p:nvCxnSpPr>
            <p:spPr>
              <a:xfrm flipH="1">
                <a:off x="11056906" y="4300592"/>
                <a:ext cx="264782" cy="33983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ECD80EDA-1C9F-66AA-452B-4C09C1E2EFA9}"/>
                  </a:ext>
                </a:extLst>
              </p:cNvPr>
              <p:cNvCxnSpPr>
                <a:cxnSpLocks/>
              </p:cNvCxnSpPr>
              <p:nvPr/>
            </p:nvCxnSpPr>
            <p:spPr>
              <a:xfrm flipH="1">
                <a:off x="10963275" y="4300592"/>
                <a:ext cx="352714" cy="80086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5" name="TextBox 54">
                <a:extLst>
                  <a:ext uri="{FF2B5EF4-FFF2-40B4-BE49-F238E27FC236}">
                    <a16:creationId xmlns:a16="http://schemas.microsoft.com/office/drawing/2014/main" id="{22FE5770-AEAF-D514-94AC-9E7964F729F6}"/>
                  </a:ext>
                </a:extLst>
              </p:cNvPr>
              <p:cNvSpPr txBox="1"/>
              <p:nvPr/>
            </p:nvSpPr>
            <p:spPr>
              <a:xfrm>
                <a:off x="10934989" y="854401"/>
                <a:ext cx="762000" cy="461665"/>
              </a:xfrm>
              <a:prstGeom prst="rect">
                <a:avLst/>
              </a:prstGeom>
              <a:solidFill>
                <a:schemeClr val="bg1"/>
              </a:solidFill>
            </p:spPr>
            <p:txBody>
              <a:bodyPr wrap="square" rtlCol="0">
                <a:spAutoFit/>
              </a:bodyPr>
              <a:lstStyle/>
              <a:p>
                <a:r>
                  <a:rPr lang="en-GB" sz="1200" dirty="0"/>
                  <a:t>modern pipe</a:t>
                </a:r>
              </a:p>
            </p:txBody>
          </p:sp>
          <p:cxnSp>
            <p:nvCxnSpPr>
              <p:cNvPr id="57" name="Straight Arrow Connector 56">
                <a:extLst>
                  <a:ext uri="{FF2B5EF4-FFF2-40B4-BE49-F238E27FC236}">
                    <a16:creationId xmlns:a16="http://schemas.microsoft.com/office/drawing/2014/main" id="{DB548E03-33A9-B40E-AD02-127C75CA8172}"/>
                  </a:ext>
                </a:extLst>
              </p:cNvPr>
              <p:cNvCxnSpPr/>
              <p:nvPr/>
            </p:nvCxnSpPr>
            <p:spPr>
              <a:xfrm flipH="1">
                <a:off x="11189297" y="1352550"/>
                <a:ext cx="210440" cy="35242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FC8B877F-D2F5-53B4-113F-482C87D16043}"/>
                  </a:ext>
                </a:extLst>
              </p:cNvPr>
              <p:cNvSpPr txBox="1"/>
              <p:nvPr/>
            </p:nvSpPr>
            <p:spPr>
              <a:xfrm>
                <a:off x="7593713" y="2545621"/>
                <a:ext cx="529564" cy="276999"/>
              </a:xfrm>
              <a:prstGeom prst="rect">
                <a:avLst/>
              </a:prstGeom>
              <a:solidFill>
                <a:schemeClr val="bg1"/>
              </a:solidFill>
            </p:spPr>
            <p:txBody>
              <a:bodyPr wrap="square" rtlCol="0">
                <a:spAutoFit/>
              </a:bodyPr>
              <a:lstStyle/>
              <a:p>
                <a:r>
                  <a:rPr lang="en-GB" sz="1200" dirty="0"/>
                  <a:t>pits</a:t>
                </a:r>
              </a:p>
            </p:txBody>
          </p:sp>
        </p:grpSp>
      </p:grpSp>
      <p:sp>
        <p:nvSpPr>
          <p:cNvPr id="6" name="TextBox 5">
            <a:extLst>
              <a:ext uri="{FF2B5EF4-FFF2-40B4-BE49-F238E27FC236}">
                <a16:creationId xmlns:a16="http://schemas.microsoft.com/office/drawing/2014/main" id="{DFB20F25-DEEE-4184-8FAB-2AF33FBA13EA}"/>
              </a:ext>
            </a:extLst>
          </p:cNvPr>
          <p:cNvSpPr txBox="1"/>
          <p:nvPr/>
        </p:nvSpPr>
        <p:spPr>
          <a:xfrm>
            <a:off x="707061" y="1408141"/>
            <a:ext cx="5957814" cy="3970318"/>
          </a:xfrm>
          <a:prstGeom prst="rect">
            <a:avLst/>
          </a:prstGeom>
          <a:noFill/>
        </p:spPr>
        <p:txBody>
          <a:bodyPr wrap="square">
            <a:spAutoFit/>
          </a:bodyPr>
          <a:lstStyle/>
          <a:p>
            <a:r>
              <a:rPr lang="en-GB" dirty="0"/>
              <a:t>The most commonly used type of geophysics is magnetometry.</a:t>
            </a:r>
          </a:p>
          <a:p>
            <a:endParaRPr lang="en-GB" dirty="0"/>
          </a:p>
          <a:p>
            <a:r>
              <a:rPr lang="en-GB" dirty="0"/>
              <a:t>The machine sends a signal into the ground to measure the magnetic response of the soil and record any differences. </a:t>
            </a:r>
          </a:p>
          <a:p>
            <a:endParaRPr lang="en-GB" dirty="0"/>
          </a:p>
          <a:p>
            <a:r>
              <a:rPr lang="en-GB" b="1" dirty="0"/>
              <a:t>In this picture you can see the results. </a:t>
            </a:r>
          </a:p>
          <a:p>
            <a:endParaRPr lang="en-GB" dirty="0"/>
          </a:p>
          <a:p>
            <a:r>
              <a:rPr lang="en-GB" dirty="0"/>
              <a:t>The light grey is the normal soil. </a:t>
            </a:r>
          </a:p>
          <a:p>
            <a:endParaRPr lang="en-GB" dirty="0"/>
          </a:p>
          <a:p>
            <a:r>
              <a:rPr lang="en-GB" dirty="0"/>
              <a:t>The dark grey is where the ground has been disturbed, for example if someone dug a ditch or pit. </a:t>
            </a:r>
          </a:p>
          <a:p>
            <a:endParaRPr lang="en-GB" dirty="0"/>
          </a:p>
          <a:p>
            <a:r>
              <a:rPr lang="en-GB" dirty="0"/>
              <a:t>The white is possible metal or burnt material.</a:t>
            </a:r>
          </a:p>
        </p:txBody>
      </p:sp>
    </p:spTree>
    <p:extLst>
      <p:ext uri="{BB962C8B-B14F-4D97-AF65-F5344CB8AC3E}">
        <p14:creationId xmlns:p14="http://schemas.microsoft.com/office/powerpoint/2010/main" val="255312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algn="ctr"/>
            <a:r>
              <a:rPr lang="en-GB" sz="8000" dirty="0">
                <a:solidFill>
                  <a:schemeClr val="bg1"/>
                </a:solidFill>
                <a:latin typeface="+mj-lt"/>
              </a:rPr>
              <a:t>Aerial Photography</a:t>
            </a:r>
          </a:p>
        </p:txBody>
      </p:sp>
      <p:sp>
        <p:nvSpPr>
          <p:cNvPr id="11" name="TextBox 10">
            <a:extLst>
              <a:ext uri="{FF2B5EF4-FFF2-40B4-BE49-F238E27FC236}">
                <a16:creationId xmlns:a16="http://schemas.microsoft.com/office/drawing/2014/main" id="{F24EED19-3DD9-5F70-EB60-551130B2CA44}"/>
              </a:ext>
            </a:extLst>
          </p:cNvPr>
          <p:cNvSpPr txBox="1"/>
          <p:nvPr/>
        </p:nvSpPr>
        <p:spPr>
          <a:xfrm>
            <a:off x="5903612" y="2151164"/>
            <a:ext cx="5625296" cy="2800767"/>
          </a:xfrm>
          <a:prstGeom prst="rect">
            <a:avLst/>
          </a:prstGeom>
          <a:noFill/>
        </p:spPr>
        <p:txBody>
          <a:bodyPr wrap="square" rtlCol="0">
            <a:spAutoFit/>
          </a:bodyPr>
          <a:lstStyle/>
          <a:p>
            <a:r>
              <a:rPr lang="en-GB" sz="3200" b="1" dirty="0"/>
              <a:t>What is Aerial Photography? </a:t>
            </a:r>
          </a:p>
          <a:p>
            <a:endParaRPr lang="en-GB" dirty="0"/>
          </a:p>
          <a:p>
            <a:r>
              <a:rPr lang="en-GB" dirty="0"/>
              <a:t>Aerial photos are taken from above looking down onto the ground. </a:t>
            </a:r>
          </a:p>
          <a:p>
            <a:endParaRPr lang="en-GB" dirty="0"/>
          </a:p>
          <a:p>
            <a:r>
              <a:rPr lang="en-GB" dirty="0"/>
              <a:t>Usually, an aeroplane or a drone is used to photograph large areas.</a:t>
            </a:r>
          </a:p>
          <a:p>
            <a:endParaRPr lang="en-GB" dirty="0"/>
          </a:p>
          <a:p>
            <a:r>
              <a:rPr lang="en-GB" dirty="0"/>
              <a:t>Aerial photographs are examined for cropmarks.</a:t>
            </a:r>
          </a:p>
        </p:txBody>
      </p:sp>
      <p:grpSp>
        <p:nvGrpSpPr>
          <p:cNvPr id="3" name="Group 2">
            <a:extLst>
              <a:ext uri="{FF2B5EF4-FFF2-40B4-BE49-F238E27FC236}">
                <a16:creationId xmlns:a16="http://schemas.microsoft.com/office/drawing/2014/main" id="{B8370F26-E243-0CAD-5922-5AEB6C9C8221}"/>
              </a:ext>
            </a:extLst>
          </p:cNvPr>
          <p:cNvGrpSpPr/>
          <p:nvPr/>
        </p:nvGrpSpPr>
        <p:grpSpPr>
          <a:xfrm>
            <a:off x="292393" y="2151164"/>
            <a:ext cx="5194605" cy="3992770"/>
            <a:chOff x="270091" y="2312582"/>
            <a:chExt cx="5194605" cy="3992770"/>
          </a:xfrm>
        </p:grpSpPr>
        <p:pic>
          <p:nvPicPr>
            <p:cNvPr id="2" name="Picture 1">
              <a:extLst>
                <a:ext uri="{FF2B5EF4-FFF2-40B4-BE49-F238E27FC236}">
                  <a16:creationId xmlns:a16="http://schemas.microsoft.com/office/drawing/2014/main" id="{DB6CA458-075D-AA6B-080D-B5480D4AF5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91" y="2312582"/>
              <a:ext cx="5194605" cy="348826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DA4E4DC-3527-6D4C-52C4-4413D5CCC3DB}"/>
                </a:ext>
              </a:extLst>
            </p:cNvPr>
            <p:cNvSpPr txBox="1"/>
            <p:nvPr/>
          </p:nvSpPr>
          <p:spPr>
            <a:xfrm>
              <a:off x="3890420" y="5874465"/>
              <a:ext cx="1574276" cy="430887"/>
            </a:xfrm>
            <a:prstGeom prst="rect">
              <a:avLst/>
            </a:prstGeom>
            <a:noFill/>
          </p:spPr>
          <p:txBody>
            <a:bodyPr wrap="square" rtlCol="0">
              <a:spAutoFit/>
            </a:bodyPr>
            <a:lstStyle/>
            <a:p>
              <a:pPr algn="r"/>
              <a:r>
                <a:rPr lang="en-GB" sz="1100" dirty="0"/>
                <a:t>Aerial Photo of Rendlesham village</a:t>
              </a:r>
            </a:p>
          </p:txBody>
        </p:sp>
      </p:grpSp>
    </p:spTree>
    <p:extLst>
      <p:ext uri="{BB962C8B-B14F-4D97-AF65-F5344CB8AC3E}">
        <p14:creationId xmlns:p14="http://schemas.microsoft.com/office/powerpoint/2010/main" val="3703639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582939-4A37-1B0D-1337-283FA1C5899B}"/>
              </a:ext>
            </a:extLst>
          </p:cNvPr>
          <p:cNvSpPr txBox="1"/>
          <p:nvPr/>
        </p:nvSpPr>
        <p:spPr>
          <a:xfrm>
            <a:off x="1059016" y="1109277"/>
            <a:ext cx="10347345" cy="1200329"/>
          </a:xfrm>
          <a:prstGeom prst="rect">
            <a:avLst/>
          </a:prstGeom>
          <a:noFill/>
        </p:spPr>
        <p:txBody>
          <a:bodyPr wrap="square" rtlCol="0">
            <a:spAutoFit/>
          </a:bodyPr>
          <a:lstStyle/>
          <a:p>
            <a:r>
              <a:rPr lang="en-GB" dirty="0">
                <a:hlinkClick r:id="rId2"/>
              </a:rPr>
              <a:t>Cropmarks</a:t>
            </a:r>
            <a:r>
              <a:rPr lang="en-GB" dirty="0"/>
              <a:t> are visible as different colours when the crops, like wheat, grow in archaeological features.</a:t>
            </a:r>
          </a:p>
          <a:p>
            <a:r>
              <a:rPr lang="en-GB" dirty="0"/>
              <a:t> </a:t>
            </a:r>
          </a:p>
          <a:p>
            <a:r>
              <a:rPr lang="en-GB" b="1" dirty="0"/>
              <a:t>Why is this? </a:t>
            </a:r>
          </a:p>
          <a:p>
            <a:endParaRPr lang="en-GB" dirty="0"/>
          </a:p>
        </p:txBody>
      </p:sp>
      <p:grpSp>
        <p:nvGrpSpPr>
          <p:cNvPr id="4" name="Group 3">
            <a:extLst>
              <a:ext uri="{FF2B5EF4-FFF2-40B4-BE49-F238E27FC236}">
                <a16:creationId xmlns:a16="http://schemas.microsoft.com/office/drawing/2014/main" id="{2C075767-AF8E-1D77-B6C9-529B6567CE69}"/>
              </a:ext>
            </a:extLst>
          </p:cNvPr>
          <p:cNvGrpSpPr/>
          <p:nvPr/>
        </p:nvGrpSpPr>
        <p:grpSpPr>
          <a:xfrm>
            <a:off x="1144361" y="2309606"/>
            <a:ext cx="4547677" cy="4202755"/>
            <a:chOff x="1144361" y="2309606"/>
            <a:chExt cx="4547677" cy="4202755"/>
          </a:xfrm>
        </p:grpSpPr>
        <p:pic>
          <p:nvPicPr>
            <p:cNvPr id="11" name="Picture 10" descr="An aerial view of a large field&#10;&#10;Description automatically generated">
              <a:extLst>
                <a:ext uri="{FF2B5EF4-FFF2-40B4-BE49-F238E27FC236}">
                  <a16:creationId xmlns:a16="http://schemas.microsoft.com/office/drawing/2014/main" id="{BC7228F1-764B-AB9B-483E-F74CD5E97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2152" y="3288462"/>
              <a:ext cx="4529886" cy="2737486"/>
            </a:xfrm>
            <a:prstGeom prst="rect">
              <a:avLst/>
            </a:prstGeom>
          </p:spPr>
        </p:pic>
        <p:sp>
          <p:nvSpPr>
            <p:cNvPr id="15" name="TextBox 14">
              <a:extLst>
                <a:ext uri="{FF2B5EF4-FFF2-40B4-BE49-F238E27FC236}">
                  <a16:creationId xmlns:a16="http://schemas.microsoft.com/office/drawing/2014/main" id="{7B1F284C-143A-9404-CB59-DAE2EF482092}"/>
                </a:ext>
              </a:extLst>
            </p:cNvPr>
            <p:cNvSpPr txBox="1"/>
            <p:nvPr/>
          </p:nvSpPr>
          <p:spPr>
            <a:xfrm>
              <a:off x="1144361" y="2309606"/>
              <a:ext cx="3509564" cy="923330"/>
            </a:xfrm>
            <a:prstGeom prst="rect">
              <a:avLst/>
            </a:prstGeom>
            <a:noFill/>
          </p:spPr>
          <p:txBody>
            <a:bodyPr wrap="square">
              <a:spAutoFit/>
            </a:bodyPr>
            <a:lstStyle/>
            <a:p>
              <a:r>
                <a:rPr lang="en-GB" dirty="0"/>
                <a:t>A feature, like a filled in ditch, is deeper and holds more moisture, so the crops grow taller.  </a:t>
              </a:r>
            </a:p>
          </p:txBody>
        </p:sp>
        <p:sp>
          <p:nvSpPr>
            <p:cNvPr id="16" name="TextBox 15">
              <a:extLst>
                <a:ext uri="{FF2B5EF4-FFF2-40B4-BE49-F238E27FC236}">
                  <a16:creationId xmlns:a16="http://schemas.microsoft.com/office/drawing/2014/main" id="{0AAA427E-64FD-3BF5-B0B1-65F664ECC6A8}"/>
                </a:ext>
              </a:extLst>
            </p:cNvPr>
            <p:cNvSpPr txBox="1"/>
            <p:nvPr/>
          </p:nvSpPr>
          <p:spPr>
            <a:xfrm>
              <a:off x="3427095" y="6081474"/>
              <a:ext cx="2226296" cy="430887"/>
            </a:xfrm>
            <a:prstGeom prst="rect">
              <a:avLst/>
            </a:prstGeom>
            <a:noFill/>
          </p:spPr>
          <p:txBody>
            <a:bodyPr wrap="square" rtlCol="0">
              <a:spAutoFit/>
            </a:bodyPr>
            <a:lstStyle/>
            <a:p>
              <a:pPr algn="r"/>
              <a:r>
                <a:rPr lang="en-GB" sz="1100" dirty="0" err="1"/>
                <a:t>Fornham</a:t>
              </a:r>
              <a:r>
                <a:rPr lang="en-GB" sz="1100" dirty="0"/>
                <a:t> All Saints – circular ring ditches and enclosure ditches</a:t>
              </a:r>
            </a:p>
          </p:txBody>
        </p:sp>
      </p:grpSp>
      <p:grpSp>
        <p:nvGrpSpPr>
          <p:cNvPr id="5" name="Group 4">
            <a:extLst>
              <a:ext uri="{FF2B5EF4-FFF2-40B4-BE49-F238E27FC236}">
                <a16:creationId xmlns:a16="http://schemas.microsoft.com/office/drawing/2014/main" id="{A12726AF-5594-6AA4-5998-881C077DDBA6}"/>
              </a:ext>
            </a:extLst>
          </p:cNvPr>
          <p:cNvGrpSpPr/>
          <p:nvPr/>
        </p:nvGrpSpPr>
        <p:grpSpPr>
          <a:xfrm>
            <a:off x="6096000" y="2309606"/>
            <a:ext cx="4529886" cy="4118116"/>
            <a:chOff x="6096000" y="2309606"/>
            <a:chExt cx="4529886" cy="4118116"/>
          </a:xfrm>
        </p:grpSpPr>
        <p:pic>
          <p:nvPicPr>
            <p:cNvPr id="8" name="Picture 7" descr="An aerial view of a field&#10;&#10;Description automatically generated">
              <a:extLst>
                <a:ext uri="{FF2B5EF4-FFF2-40B4-BE49-F238E27FC236}">
                  <a16:creationId xmlns:a16="http://schemas.microsoft.com/office/drawing/2014/main" id="{C62F95A0-0EA0-B73A-C000-7EE589CA5E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3288462"/>
              <a:ext cx="4529886" cy="2737486"/>
            </a:xfrm>
            <a:prstGeom prst="rect">
              <a:avLst/>
            </a:prstGeom>
          </p:spPr>
        </p:pic>
        <p:sp>
          <p:nvSpPr>
            <p:cNvPr id="13" name="TextBox 12">
              <a:extLst>
                <a:ext uri="{FF2B5EF4-FFF2-40B4-BE49-F238E27FC236}">
                  <a16:creationId xmlns:a16="http://schemas.microsoft.com/office/drawing/2014/main" id="{EB6B9E51-4DB6-5241-708B-4C2194ADE5A6}"/>
                </a:ext>
              </a:extLst>
            </p:cNvPr>
            <p:cNvSpPr txBox="1"/>
            <p:nvPr/>
          </p:nvSpPr>
          <p:spPr>
            <a:xfrm>
              <a:off x="6225056" y="2309606"/>
              <a:ext cx="3343301" cy="923330"/>
            </a:xfrm>
            <a:prstGeom prst="rect">
              <a:avLst/>
            </a:prstGeom>
            <a:noFill/>
          </p:spPr>
          <p:txBody>
            <a:bodyPr wrap="square">
              <a:spAutoFit/>
            </a:bodyPr>
            <a:lstStyle/>
            <a:p>
              <a:r>
                <a:rPr lang="en-GB" dirty="0"/>
                <a:t>A feature, like a buried brick wall or floor, can cause the crops to grow less or not at all.</a:t>
              </a:r>
            </a:p>
          </p:txBody>
        </p:sp>
        <p:sp>
          <p:nvSpPr>
            <p:cNvPr id="17" name="TextBox 16">
              <a:extLst>
                <a:ext uri="{FF2B5EF4-FFF2-40B4-BE49-F238E27FC236}">
                  <a16:creationId xmlns:a16="http://schemas.microsoft.com/office/drawing/2014/main" id="{DD7904A3-394D-B71A-D551-4B4661F05343}"/>
                </a:ext>
              </a:extLst>
            </p:cNvPr>
            <p:cNvSpPr txBox="1"/>
            <p:nvPr/>
          </p:nvSpPr>
          <p:spPr>
            <a:xfrm>
              <a:off x="8399590" y="6166112"/>
              <a:ext cx="2226296" cy="261610"/>
            </a:xfrm>
            <a:prstGeom prst="rect">
              <a:avLst/>
            </a:prstGeom>
            <a:noFill/>
          </p:spPr>
          <p:txBody>
            <a:bodyPr wrap="square" rtlCol="0">
              <a:spAutoFit/>
            </a:bodyPr>
            <a:lstStyle/>
            <a:p>
              <a:pPr algn="r"/>
              <a:r>
                <a:rPr lang="en-GB" sz="1100" dirty="0"/>
                <a:t>Stoke Church</a:t>
              </a:r>
            </a:p>
          </p:txBody>
        </p:sp>
      </p:grpSp>
    </p:spTree>
    <p:extLst>
      <p:ext uri="{BB962C8B-B14F-4D97-AF65-F5344CB8AC3E}">
        <p14:creationId xmlns:p14="http://schemas.microsoft.com/office/powerpoint/2010/main" val="3535771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F487FD-32EB-F9A4-CE62-BC378B20F9B4}"/>
              </a:ext>
            </a:extLst>
          </p:cNvPr>
          <p:cNvSpPr txBox="1"/>
          <p:nvPr/>
        </p:nvSpPr>
        <p:spPr>
          <a:xfrm>
            <a:off x="1052436" y="1536174"/>
            <a:ext cx="10033485" cy="3170099"/>
          </a:xfrm>
          <a:prstGeom prst="rect">
            <a:avLst/>
          </a:prstGeom>
          <a:noFill/>
        </p:spPr>
        <p:txBody>
          <a:bodyPr wrap="square">
            <a:spAutoFit/>
          </a:bodyPr>
          <a:lstStyle/>
          <a:p>
            <a:r>
              <a:rPr lang="en-GB" sz="2000" dirty="0"/>
              <a:t>You have learned about the different archaeological survey techniques: metal detecting, fieldwalking, geophysics and aerial photography.</a:t>
            </a:r>
          </a:p>
          <a:p>
            <a:endParaRPr lang="en-GB" sz="2000" dirty="0"/>
          </a:p>
          <a:p>
            <a:r>
              <a:rPr lang="en-GB" sz="2000" dirty="0"/>
              <a:t>Archaeologists use one or all of these techniques to build up a picture of what archaeology may be hidden in the area. </a:t>
            </a:r>
          </a:p>
          <a:p>
            <a:endParaRPr lang="en-GB" sz="2000" dirty="0"/>
          </a:p>
          <a:p>
            <a:r>
              <a:rPr lang="en-GB" sz="2000" dirty="0"/>
              <a:t>This helps archaeologists to decide exactly where they want to excavate to answer specific questions about a site.  </a:t>
            </a:r>
          </a:p>
          <a:p>
            <a:endParaRPr lang="en-GB" sz="2000" dirty="0"/>
          </a:p>
          <a:p>
            <a:r>
              <a:rPr lang="en-GB" sz="2000" dirty="0"/>
              <a:t>Excavation is the next stage to investigate the archaeology further.</a:t>
            </a:r>
          </a:p>
        </p:txBody>
      </p:sp>
    </p:spTree>
    <p:extLst>
      <p:ext uri="{BB962C8B-B14F-4D97-AF65-F5344CB8AC3E}">
        <p14:creationId xmlns:p14="http://schemas.microsoft.com/office/powerpoint/2010/main" val="1682057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DE5D5-3B72-8C2D-4A9A-9AFEB91E7DAC}"/>
              </a:ext>
            </a:extLst>
          </p:cNvPr>
          <p:cNvSpPr txBox="1"/>
          <p:nvPr/>
        </p:nvSpPr>
        <p:spPr>
          <a:xfrm>
            <a:off x="0" y="189127"/>
            <a:ext cx="12192000" cy="1323439"/>
          </a:xfrm>
          <a:prstGeom prst="rect">
            <a:avLst/>
          </a:prstGeom>
          <a:noFill/>
        </p:spPr>
        <p:txBody>
          <a:bodyPr wrap="square">
            <a:spAutoFit/>
          </a:bodyPr>
          <a:lstStyle/>
          <a:p>
            <a:pPr algn="ctr"/>
            <a:r>
              <a:rPr lang="en-GB" sz="8000" dirty="0">
                <a:solidFill>
                  <a:schemeClr val="bg1"/>
                </a:solidFill>
                <a:latin typeface="+mj-lt"/>
              </a:rPr>
              <a:t>Excavation</a:t>
            </a:r>
          </a:p>
        </p:txBody>
      </p:sp>
      <p:sp>
        <p:nvSpPr>
          <p:cNvPr id="11" name="TextBox 10">
            <a:extLst>
              <a:ext uri="{FF2B5EF4-FFF2-40B4-BE49-F238E27FC236}">
                <a16:creationId xmlns:a16="http://schemas.microsoft.com/office/drawing/2014/main" id="{F24EED19-3DD9-5F70-EB60-551130B2CA44}"/>
              </a:ext>
            </a:extLst>
          </p:cNvPr>
          <p:cNvSpPr txBox="1"/>
          <p:nvPr/>
        </p:nvSpPr>
        <p:spPr>
          <a:xfrm>
            <a:off x="5937065" y="1908908"/>
            <a:ext cx="5625296" cy="5016758"/>
          </a:xfrm>
          <a:prstGeom prst="rect">
            <a:avLst/>
          </a:prstGeom>
          <a:noFill/>
        </p:spPr>
        <p:txBody>
          <a:bodyPr wrap="square" rtlCol="0">
            <a:spAutoFit/>
          </a:bodyPr>
          <a:lstStyle/>
          <a:p>
            <a:r>
              <a:rPr lang="en-GB" sz="3200" b="1" dirty="0">
                <a:latin typeface="+mj-lt"/>
              </a:rPr>
              <a:t>What is Excavation? </a:t>
            </a:r>
          </a:p>
          <a:p>
            <a:endParaRPr lang="en-GB" dirty="0"/>
          </a:p>
          <a:p>
            <a:r>
              <a:rPr lang="en-GB" dirty="0"/>
              <a:t>Excavation is the process of digging to remove soil to uncover archaeological features and objects.</a:t>
            </a:r>
          </a:p>
          <a:p>
            <a:endParaRPr lang="en-GB" dirty="0"/>
          </a:p>
          <a:p>
            <a:r>
              <a:rPr lang="en-GB" dirty="0"/>
              <a:t>A mechanical digger can be used to expose the features over a large area called a ‘trench’. </a:t>
            </a:r>
          </a:p>
          <a:p>
            <a:endParaRPr lang="en-GB" dirty="0"/>
          </a:p>
          <a:p>
            <a:r>
              <a:rPr lang="en-GB" dirty="0"/>
              <a:t>Archaeologists then hand-excavate the features using a trowel. Once the archaeology is fully excavated it has been destroyed and so it needs recording carefully.</a:t>
            </a:r>
          </a:p>
          <a:p>
            <a:endParaRPr lang="en-GB" dirty="0"/>
          </a:p>
          <a:p>
            <a:r>
              <a:rPr lang="en-GB" dirty="0"/>
              <a:t>The physical remains found in the features give information about the date and character of the features. Excavation also allows archaeologists to find out how well the buried archaeology has survived. </a:t>
            </a:r>
          </a:p>
          <a:p>
            <a:endParaRPr lang="en-GB" dirty="0"/>
          </a:p>
        </p:txBody>
      </p:sp>
      <p:grpSp>
        <p:nvGrpSpPr>
          <p:cNvPr id="2" name="Group 1">
            <a:extLst>
              <a:ext uri="{FF2B5EF4-FFF2-40B4-BE49-F238E27FC236}">
                <a16:creationId xmlns:a16="http://schemas.microsoft.com/office/drawing/2014/main" id="{32A9AD7C-592F-788C-A142-CBC2F75D42F6}"/>
              </a:ext>
            </a:extLst>
          </p:cNvPr>
          <p:cNvGrpSpPr/>
          <p:nvPr/>
        </p:nvGrpSpPr>
        <p:grpSpPr>
          <a:xfrm>
            <a:off x="509547" y="2231003"/>
            <a:ext cx="5348907" cy="4184122"/>
            <a:chOff x="509547" y="2231003"/>
            <a:chExt cx="5348907" cy="4184122"/>
          </a:xfrm>
        </p:grpSpPr>
        <p:sp>
          <p:nvSpPr>
            <p:cNvPr id="12" name="TextBox 11">
              <a:extLst>
                <a:ext uri="{FF2B5EF4-FFF2-40B4-BE49-F238E27FC236}">
                  <a16:creationId xmlns:a16="http://schemas.microsoft.com/office/drawing/2014/main" id="{EDA4E4DC-3527-6D4C-52C4-4413D5CCC3DB}"/>
                </a:ext>
              </a:extLst>
            </p:cNvPr>
            <p:cNvSpPr txBox="1"/>
            <p:nvPr/>
          </p:nvSpPr>
          <p:spPr>
            <a:xfrm>
              <a:off x="509547" y="5038392"/>
              <a:ext cx="2091849" cy="261610"/>
            </a:xfrm>
            <a:prstGeom prst="rect">
              <a:avLst/>
            </a:prstGeom>
            <a:noFill/>
          </p:spPr>
          <p:txBody>
            <a:bodyPr wrap="square" rtlCol="0">
              <a:spAutoFit/>
            </a:bodyPr>
            <a:lstStyle/>
            <a:p>
              <a:r>
                <a:rPr lang="en-GB" sz="1100" dirty="0"/>
                <a:t>360-digger opening the trench</a:t>
              </a:r>
            </a:p>
          </p:txBody>
        </p:sp>
        <p:pic>
          <p:nvPicPr>
            <p:cNvPr id="8" name="Picture 7" descr="A construction site with a bulldozer&#10;&#10;Description automatically generated">
              <a:extLst>
                <a:ext uri="{FF2B5EF4-FFF2-40B4-BE49-F238E27FC236}">
                  <a16:creationId xmlns:a16="http://schemas.microsoft.com/office/drawing/2014/main" id="{60DEDDF1-E788-1DF8-646D-0DE761B35B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549" y="2231003"/>
              <a:ext cx="4884514" cy="2733775"/>
            </a:xfrm>
            <a:prstGeom prst="rect">
              <a:avLst/>
            </a:prstGeom>
            <a:ln>
              <a:noFill/>
            </a:ln>
            <a:effectLst>
              <a:outerShdw blurRad="292100" dist="139700" dir="2700000" algn="tl" rotWithShape="0">
                <a:srgbClr val="333333">
                  <a:alpha val="65000"/>
                </a:srgbClr>
              </a:outerShdw>
            </a:effectLst>
          </p:spPr>
        </p:pic>
        <p:pic>
          <p:nvPicPr>
            <p:cNvPr id="6" name="Picture 5" descr="A person and person working on a project&#10;&#10;Description automatically generated">
              <a:extLst>
                <a:ext uri="{FF2B5EF4-FFF2-40B4-BE49-F238E27FC236}">
                  <a16:creationId xmlns:a16="http://schemas.microsoft.com/office/drawing/2014/main" id="{E7411E94-6052-4739-E652-C005C7C90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620" y="4433418"/>
              <a:ext cx="2512349" cy="167489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EB5117EC-3000-2C3A-81E4-7C49A5329AD8}"/>
                </a:ext>
              </a:extLst>
            </p:cNvPr>
            <p:cNvSpPr txBox="1"/>
            <p:nvPr/>
          </p:nvSpPr>
          <p:spPr>
            <a:xfrm>
              <a:off x="3766605" y="6153515"/>
              <a:ext cx="2091849" cy="261610"/>
            </a:xfrm>
            <a:prstGeom prst="rect">
              <a:avLst/>
            </a:prstGeom>
            <a:noFill/>
          </p:spPr>
          <p:txBody>
            <a:bodyPr wrap="square" rtlCol="0">
              <a:spAutoFit/>
            </a:bodyPr>
            <a:lstStyle/>
            <a:p>
              <a:r>
                <a:rPr lang="en-GB" sz="1100" dirty="0"/>
                <a:t>Hand-excavating the features</a:t>
              </a:r>
            </a:p>
          </p:txBody>
        </p:sp>
      </p:grpSp>
    </p:spTree>
    <p:extLst>
      <p:ext uri="{BB962C8B-B14F-4D97-AF65-F5344CB8AC3E}">
        <p14:creationId xmlns:p14="http://schemas.microsoft.com/office/powerpoint/2010/main" val="275918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algn="ctr"/>
            <a:r>
              <a:rPr lang="en-GB" sz="9600" dirty="0">
                <a:solidFill>
                  <a:schemeClr val="bg1"/>
                </a:solidFill>
                <a:latin typeface="+mj-lt"/>
              </a:rPr>
              <a:t>Historians</a:t>
            </a:r>
          </a:p>
        </p:txBody>
      </p:sp>
      <p:sp>
        <p:nvSpPr>
          <p:cNvPr id="8" name="TextBox 7">
            <a:extLst>
              <a:ext uri="{FF2B5EF4-FFF2-40B4-BE49-F238E27FC236}">
                <a16:creationId xmlns:a16="http://schemas.microsoft.com/office/drawing/2014/main" id="{449AB9B3-304E-5DF2-6096-A6FBD487B8B5}"/>
              </a:ext>
            </a:extLst>
          </p:cNvPr>
          <p:cNvSpPr txBox="1"/>
          <p:nvPr/>
        </p:nvSpPr>
        <p:spPr>
          <a:xfrm>
            <a:off x="631527" y="2591835"/>
            <a:ext cx="10928945" cy="2585323"/>
          </a:xfrm>
          <a:prstGeom prst="rect">
            <a:avLst/>
          </a:prstGeom>
          <a:noFill/>
        </p:spPr>
        <p:txBody>
          <a:bodyPr wrap="square">
            <a:spAutoFit/>
          </a:bodyPr>
          <a:lstStyle/>
          <a:p>
            <a:pPr>
              <a:spcAft>
                <a:spcPts val="3600"/>
              </a:spcAft>
            </a:pPr>
            <a:r>
              <a:rPr lang="en-GB" sz="4400" dirty="0">
                <a:cs typeface="Arial" panose="020B0604020202020204" pitchFamily="34" charset="0"/>
              </a:rPr>
              <a:t>We are becoming historians!</a:t>
            </a:r>
          </a:p>
          <a:p>
            <a:pPr>
              <a:spcAft>
                <a:spcPts val="3600"/>
              </a:spcAft>
            </a:pPr>
            <a:r>
              <a:rPr lang="en-GB" sz="4400" dirty="0">
                <a:cs typeface="Arial" panose="020B0604020202020204" pitchFamily="34" charset="0"/>
              </a:rPr>
              <a:t>A historian is someone who studies, questions and understands the past.</a:t>
            </a:r>
          </a:p>
        </p:txBody>
      </p:sp>
    </p:spTree>
    <p:extLst>
      <p:ext uri="{BB962C8B-B14F-4D97-AF65-F5344CB8AC3E}">
        <p14:creationId xmlns:p14="http://schemas.microsoft.com/office/powerpoint/2010/main" val="4116906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F487FD-32EB-F9A4-CE62-BC378B20F9B4}"/>
              </a:ext>
            </a:extLst>
          </p:cNvPr>
          <p:cNvSpPr txBox="1"/>
          <p:nvPr/>
        </p:nvSpPr>
        <p:spPr>
          <a:xfrm>
            <a:off x="571373" y="584071"/>
            <a:ext cx="11049254" cy="1323439"/>
          </a:xfrm>
          <a:prstGeom prst="rect">
            <a:avLst/>
          </a:prstGeom>
          <a:noFill/>
        </p:spPr>
        <p:txBody>
          <a:bodyPr wrap="square">
            <a:spAutoFit/>
          </a:bodyPr>
          <a:lstStyle/>
          <a:p>
            <a:r>
              <a:rPr lang="en-GB" sz="2000" dirty="0"/>
              <a:t>During the recent community excavations at Rendlesham, 10 trenches were excavated over 3 years. More than 600 volunteers from the local community were involved, including young people from local primary schools.</a:t>
            </a:r>
          </a:p>
          <a:p>
            <a:endParaRPr lang="en-GB" sz="2000" dirty="0"/>
          </a:p>
        </p:txBody>
      </p:sp>
      <p:pic>
        <p:nvPicPr>
          <p:cNvPr id="6" name="Picture 5" descr="A collage of people&#10;&#10;Description automatically generated with low confidence">
            <a:extLst>
              <a:ext uri="{FF2B5EF4-FFF2-40B4-BE49-F238E27FC236}">
                <a16:creationId xmlns:a16="http://schemas.microsoft.com/office/drawing/2014/main" id="{CD08929D-5320-B30A-F36A-D7580F6A4B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000" y="2077428"/>
            <a:ext cx="11520000" cy="4440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497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952EFA-8DA6-1471-8721-6BE528A24427}"/>
              </a:ext>
            </a:extLst>
          </p:cNvPr>
          <p:cNvSpPr txBox="1"/>
          <p:nvPr/>
        </p:nvSpPr>
        <p:spPr>
          <a:xfrm>
            <a:off x="803711" y="642875"/>
            <a:ext cx="10574442" cy="2400657"/>
          </a:xfrm>
          <a:prstGeom prst="rect">
            <a:avLst/>
          </a:prstGeom>
          <a:noFill/>
        </p:spPr>
        <p:txBody>
          <a:bodyPr wrap="square" rtlCol="0">
            <a:spAutoFit/>
          </a:bodyPr>
          <a:lstStyle/>
          <a:p>
            <a:r>
              <a:rPr lang="en-GB" sz="3200" b="1" dirty="0"/>
              <a:t>Look at this photo of a trench. What do you see? </a:t>
            </a:r>
          </a:p>
          <a:p>
            <a:endParaRPr lang="en-GB" dirty="0"/>
          </a:p>
          <a:p>
            <a:pPr>
              <a:spcAft>
                <a:spcPts val="1200"/>
              </a:spcAft>
            </a:pPr>
            <a:r>
              <a:rPr lang="en-GB" dirty="0"/>
              <a:t>There are different colours in the soil. The lighter, orange-coloured soil is the </a:t>
            </a:r>
            <a:r>
              <a:rPr lang="en-GB" b="1" dirty="0"/>
              <a:t>natural soil</a:t>
            </a:r>
            <a:r>
              <a:rPr lang="en-GB" dirty="0"/>
              <a:t>. The dark grey/black soil are the </a:t>
            </a:r>
            <a:r>
              <a:rPr lang="en-GB" b="1" dirty="0"/>
              <a:t>archaeological features </a:t>
            </a:r>
            <a:r>
              <a:rPr lang="en-GB" dirty="0"/>
              <a:t>– these are a different colour because organic material has decomposed and filled in the features.</a:t>
            </a:r>
          </a:p>
          <a:p>
            <a:r>
              <a:rPr lang="en-GB" dirty="0"/>
              <a:t>Archaeologists have excavated </a:t>
            </a:r>
          </a:p>
          <a:p>
            <a:r>
              <a:rPr lang="en-GB" dirty="0"/>
              <a:t>sections of each feature.</a:t>
            </a:r>
          </a:p>
        </p:txBody>
      </p:sp>
      <p:grpSp>
        <p:nvGrpSpPr>
          <p:cNvPr id="3" name="Group 2">
            <a:extLst>
              <a:ext uri="{FF2B5EF4-FFF2-40B4-BE49-F238E27FC236}">
                <a16:creationId xmlns:a16="http://schemas.microsoft.com/office/drawing/2014/main" id="{D2B16373-DED2-99FE-FED1-400DA90D376D}"/>
              </a:ext>
            </a:extLst>
          </p:cNvPr>
          <p:cNvGrpSpPr/>
          <p:nvPr/>
        </p:nvGrpSpPr>
        <p:grpSpPr>
          <a:xfrm>
            <a:off x="2372875" y="2546862"/>
            <a:ext cx="9472989" cy="4087104"/>
            <a:chOff x="2372875" y="2546862"/>
            <a:chExt cx="9472989" cy="4087104"/>
          </a:xfrm>
        </p:grpSpPr>
        <p:sp>
          <p:nvSpPr>
            <p:cNvPr id="31" name="TextBox 30">
              <a:extLst>
                <a:ext uri="{FF2B5EF4-FFF2-40B4-BE49-F238E27FC236}">
                  <a16:creationId xmlns:a16="http://schemas.microsoft.com/office/drawing/2014/main" id="{A1162E00-C651-E5D0-B1D9-27C68F813B4D}"/>
                </a:ext>
              </a:extLst>
            </p:cNvPr>
            <p:cNvSpPr txBox="1"/>
            <p:nvPr/>
          </p:nvSpPr>
          <p:spPr>
            <a:xfrm>
              <a:off x="10158640" y="5285047"/>
              <a:ext cx="1687224" cy="600164"/>
            </a:xfrm>
            <a:prstGeom prst="rect">
              <a:avLst/>
            </a:prstGeom>
            <a:noFill/>
          </p:spPr>
          <p:txBody>
            <a:bodyPr wrap="square" rtlCol="0">
              <a:spAutoFit/>
            </a:bodyPr>
            <a:lstStyle/>
            <a:p>
              <a:r>
                <a:rPr lang="en-GB" sz="1100" dirty="0"/>
                <a:t>Trench at Rendlesham, after all the features were excavated</a:t>
              </a:r>
            </a:p>
          </p:txBody>
        </p:sp>
        <p:grpSp>
          <p:nvGrpSpPr>
            <p:cNvPr id="2" name="Group 1">
              <a:extLst>
                <a:ext uri="{FF2B5EF4-FFF2-40B4-BE49-F238E27FC236}">
                  <a16:creationId xmlns:a16="http://schemas.microsoft.com/office/drawing/2014/main" id="{427707CE-9360-0832-6AA8-1D1AC0AD5746}"/>
                </a:ext>
              </a:extLst>
            </p:cNvPr>
            <p:cNvGrpSpPr/>
            <p:nvPr/>
          </p:nvGrpSpPr>
          <p:grpSpPr>
            <a:xfrm>
              <a:off x="2372875" y="2546862"/>
              <a:ext cx="7951660" cy="4087104"/>
              <a:chOff x="2439782" y="2401896"/>
              <a:chExt cx="7951660" cy="4087104"/>
            </a:xfrm>
          </p:grpSpPr>
          <p:grpSp>
            <p:nvGrpSpPr>
              <p:cNvPr id="30" name="Group 29">
                <a:extLst>
                  <a:ext uri="{FF2B5EF4-FFF2-40B4-BE49-F238E27FC236}">
                    <a16:creationId xmlns:a16="http://schemas.microsoft.com/office/drawing/2014/main" id="{46ACCCFD-DEF8-7F08-0A6C-6DFA72E956B7}"/>
                  </a:ext>
                </a:extLst>
              </p:cNvPr>
              <p:cNvGrpSpPr/>
              <p:nvPr/>
            </p:nvGrpSpPr>
            <p:grpSpPr>
              <a:xfrm>
                <a:off x="2439782" y="2401896"/>
                <a:ext cx="7711446" cy="4087104"/>
                <a:chOff x="3666707" y="2455684"/>
                <a:chExt cx="7711446" cy="4087104"/>
              </a:xfrm>
            </p:grpSpPr>
            <p:pic>
              <p:nvPicPr>
                <p:cNvPr id="7" name="Picture 6" descr="A field with trees and a field of grass&#10;&#10;Description automatically generated">
                  <a:extLst>
                    <a:ext uri="{FF2B5EF4-FFF2-40B4-BE49-F238E27FC236}">
                      <a16:creationId xmlns:a16="http://schemas.microsoft.com/office/drawing/2014/main" id="{5F02D2CB-92BB-E2F9-C762-45FAA5BD55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80262" y="2455684"/>
                  <a:ext cx="5697891" cy="3460104"/>
                </a:xfrm>
                <a:prstGeom prst="rect">
                  <a:avLst/>
                </a:prstGeom>
              </p:spPr>
            </p:pic>
            <p:cxnSp>
              <p:nvCxnSpPr>
                <p:cNvPr id="8" name="Straight Arrow Connector 7">
                  <a:extLst>
                    <a:ext uri="{FF2B5EF4-FFF2-40B4-BE49-F238E27FC236}">
                      <a16:creationId xmlns:a16="http://schemas.microsoft.com/office/drawing/2014/main" id="{B9EC0F48-5CE7-B0FC-D63A-8007E56F8CBE}"/>
                    </a:ext>
                  </a:extLst>
                </p:cNvPr>
                <p:cNvCxnSpPr>
                  <a:cxnSpLocks/>
                </p:cNvCxnSpPr>
                <p:nvPr/>
              </p:nvCxnSpPr>
              <p:spPr>
                <a:xfrm flipV="1">
                  <a:off x="5440048" y="5180295"/>
                  <a:ext cx="849440" cy="282509"/>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7DB0AE54-C45C-A11A-46AB-AD43F0646884}"/>
                    </a:ext>
                  </a:extLst>
                </p:cNvPr>
                <p:cNvSpPr txBox="1"/>
                <p:nvPr/>
              </p:nvSpPr>
              <p:spPr>
                <a:xfrm>
                  <a:off x="3666707" y="5024959"/>
                  <a:ext cx="1937593" cy="461665"/>
                </a:xfrm>
                <a:prstGeom prst="rect">
                  <a:avLst/>
                </a:prstGeom>
                <a:solidFill>
                  <a:schemeClr val="bg1"/>
                </a:solidFill>
              </p:spPr>
              <p:txBody>
                <a:bodyPr wrap="square" rtlCol="0">
                  <a:spAutoFit/>
                </a:bodyPr>
                <a:lstStyle/>
                <a:p>
                  <a:r>
                    <a:rPr lang="en-GB" sz="1200" dirty="0"/>
                    <a:t>Foundations of buildings that held wooden walls</a:t>
                  </a:r>
                </a:p>
              </p:txBody>
            </p:sp>
            <p:cxnSp>
              <p:nvCxnSpPr>
                <p:cNvPr id="11" name="Straight Arrow Connector 10">
                  <a:extLst>
                    <a:ext uri="{FF2B5EF4-FFF2-40B4-BE49-F238E27FC236}">
                      <a16:creationId xmlns:a16="http://schemas.microsoft.com/office/drawing/2014/main" id="{8EC41881-1755-6466-E431-D48C9953C607}"/>
                    </a:ext>
                  </a:extLst>
                </p:cNvPr>
                <p:cNvCxnSpPr>
                  <a:cxnSpLocks/>
                </p:cNvCxnSpPr>
                <p:nvPr/>
              </p:nvCxnSpPr>
              <p:spPr>
                <a:xfrm flipH="1">
                  <a:off x="9193693" y="4547474"/>
                  <a:ext cx="618272" cy="255351"/>
                </a:xfrm>
                <a:prstGeom prst="straightConnector1">
                  <a:avLst/>
                </a:prstGeom>
                <a:ln w="190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E7DF74A-690F-9065-3613-BC4C17DC298F}"/>
                    </a:ext>
                  </a:extLst>
                </p:cNvPr>
                <p:cNvCxnSpPr>
                  <a:cxnSpLocks/>
                </p:cNvCxnSpPr>
                <p:nvPr/>
              </p:nvCxnSpPr>
              <p:spPr>
                <a:xfrm>
                  <a:off x="9032457" y="4185736"/>
                  <a:ext cx="322473" cy="1378245"/>
                </a:xfrm>
                <a:prstGeom prst="straightConnector1">
                  <a:avLst/>
                </a:prstGeom>
                <a:ln w="19050"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6915AA52-33ED-35BA-EC97-06CDA78BED6E}"/>
                    </a:ext>
                  </a:extLst>
                </p:cNvPr>
                <p:cNvSpPr txBox="1"/>
                <p:nvPr/>
              </p:nvSpPr>
              <p:spPr>
                <a:xfrm>
                  <a:off x="9630413" y="4156494"/>
                  <a:ext cx="1687223" cy="646331"/>
                </a:xfrm>
                <a:prstGeom prst="rect">
                  <a:avLst/>
                </a:prstGeom>
                <a:solidFill>
                  <a:schemeClr val="bg1"/>
                </a:solidFill>
              </p:spPr>
              <p:txBody>
                <a:bodyPr wrap="square" rtlCol="0">
                  <a:spAutoFit/>
                </a:bodyPr>
                <a:lstStyle/>
                <a:p>
                  <a:r>
                    <a:rPr lang="en-GB" sz="1200" dirty="0"/>
                    <a:t>Ditch – continues around the perimeter of the royal settlement</a:t>
                  </a:r>
                </a:p>
              </p:txBody>
            </p:sp>
            <p:sp>
              <p:nvSpPr>
                <p:cNvPr id="17" name="TextBox 16">
                  <a:extLst>
                    <a:ext uri="{FF2B5EF4-FFF2-40B4-BE49-F238E27FC236}">
                      <a16:creationId xmlns:a16="http://schemas.microsoft.com/office/drawing/2014/main" id="{73F03DC9-300B-CC1A-B724-898F01FA0B6D}"/>
                    </a:ext>
                  </a:extLst>
                </p:cNvPr>
                <p:cNvSpPr txBox="1"/>
                <p:nvPr/>
              </p:nvSpPr>
              <p:spPr>
                <a:xfrm>
                  <a:off x="8130857" y="5896457"/>
                  <a:ext cx="1803200" cy="646331"/>
                </a:xfrm>
                <a:prstGeom prst="rect">
                  <a:avLst/>
                </a:prstGeom>
                <a:solidFill>
                  <a:schemeClr val="bg1"/>
                </a:solidFill>
              </p:spPr>
              <p:txBody>
                <a:bodyPr wrap="square" rtlCol="0">
                  <a:spAutoFit/>
                </a:bodyPr>
                <a:lstStyle/>
                <a:p>
                  <a:r>
                    <a:rPr lang="en-GB" sz="1200" dirty="0"/>
                    <a:t>Post holes of a building where wooden posts would have been</a:t>
                  </a:r>
                </a:p>
              </p:txBody>
            </p:sp>
            <p:sp>
              <p:nvSpPr>
                <p:cNvPr id="18" name="Rectangle 17">
                  <a:extLst>
                    <a:ext uri="{FF2B5EF4-FFF2-40B4-BE49-F238E27FC236}">
                      <a16:creationId xmlns:a16="http://schemas.microsoft.com/office/drawing/2014/main" id="{3026754A-BC1A-9D3F-3A0D-E294D9942053}"/>
                    </a:ext>
                  </a:extLst>
                </p:cNvPr>
                <p:cNvSpPr/>
                <p:nvPr/>
              </p:nvSpPr>
              <p:spPr>
                <a:xfrm rot="897817">
                  <a:off x="8377259" y="4932167"/>
                  <a:ext cx="278321" cy="61141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DA7285A5-D4D6-A3E3-EF50-6961E6EADE9C}"/>
                    </a:ext>
                  </a:extLst>
                </p:cNvPr>
                <p:cNvCxnSpPr>
                  <a:cxnSpLocks/>
                </p:cNvCxnSpPr>
                <p:nvPr/>
              </p:nvCxnSpPr>
              <p:spPr>
                <a:xfrm flipH="1" flipV="1">
                  <a:off x="8588660" y="5514692"/>
                  <a:ext cx="272536" cy="389125"/>
                </a:xfrm>
                <a:prstGeom prst="straightConnector1">
                  <a:avLst/>
                </a:prstGeom>
                <a:ln w="190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6E14890-65B4-A9ED-A903-DE8285067E01}"/>
                    </a:ext>
                  </a:extLst>
                </p:cNvPr>
                <p:cNvCxnSpPr>
                  <a:cxnSpLocks/>
                </p:cNvCxnSpPr>
                <p:nvPr/>
              </p:nvCxnSpPr>
              <p:spPr>
                <a:xfrm>
                  <a:off x="5548862" y="5425499"/>
                  <a:ext cx="1585599" cy="89193"/>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26" name="TextBox 25">
                  <a:extLst>
                    <a:ext uri="{FF2B5EF4-FFF2-40B4-BE49-F238E27FC236}">
                      <a16:creationId xmlns:a16="http://schemas.microsoft.com/office/drawing/2014/main" id="{7514F404-443C-D8FE-CA8E-CBAF3940B31C}"/>
                    </a:ext>
                  </a:extLst>
                </p:cNvPr>
                <p:cNvSpPr txBox="1"/>
                <p:nvPr/>
              </p:nvSpPr>
              <p:spPr>
                <a:xfrm>
                  <a:off x="5010557" y="4041573"/>
                  <a:ext cx="482809" cy="276999"/>
                </a:xfrm>
                <a:prstGeom prst="rect">
                  <a:avLst/>
                </a:prstGeom>
                <a:solidFill>
                  <a:schemeClr val="bg1"/>
                </a:solidFill>
              </p:spPr>
              <p:txBody>
                <a:bodyPr wrap="square" rtlCol="0">
                  <a:spAutoFit/>
                </a:bodyPr>
                <a:lstStyle/>
                <a:p>
                  <a:r>
                    <a:rPr lang="en-GB" sz="1200" dirty="0"/>
                    <a:t>pits</a:t>
                  </a:r>
                </a:p>
              </p:txBody>
            </p:sp>
            <p:cxnSp>
              <p:nvCxnSpPr>
                <p:cNvPr id="27" name="Straight Arrow Connector 26">
                  <a:extLst>
                    <a:ext uri="{FF2B5EF4-FFF2-40B4-BE49-F238E27FC236}">
                      <a16:creationId xmlns:a16="http://schemas.microsoft.com/office/drawing/2014/main" id="{15077867-73AC-9BC4-2E39-76B65D303938}"/>
                    </a:ext>
                  </a:extLst>
                </p:cNvPr>
                <p:cNvCxnSpPr>
                  <a:cxnSpLocks/>
                </p:cNvCxnSpPr>
                <p:nvPr/>
              </p:nvCxnSpPr>
              <p:spPr>
                <a:xfrm>
                  <a:off x="5440048" y="4185736"/>
                  <a:ext cx="1569186" cy="499387"/>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grpSp>
          <p:sp>
            <p:nvSpPr>
              <p:cNvPr id="32" name="TextBox 31">
                <a:extLst>
                  <a:ext uri="{FF2B5EF4-FFF2-40B4-BE49-F238E27FC236}">
                    <a16:creationId xmlns:a16="http://schemas.microsoft.com/office/drawing/2014/main" id="{9C33017A-2DDC-849C-8CBC-45AF4626F58B}"/>
                  </a:ext>
                </a:extLst>
              </p:cNvPr>
              <p:cNvSpPr txBox="1"/>
              <p:nvPr/>
            </p:nvSpPr>
            <p:spPr>
              <a:xfrm>
                <a:off x="8809344" y="5585129"/>
                <a:ext cx="1582098" cy="253916"/>
              </a:xfrm>
              <a:prstGeom prst="rect">
                <a:avLst/>
              </a:prstGeom>
              <a:noFill/>
            </p:spPr>
            <p:txBody>
              <a:bodyPr wrap="square" rtlCol="0">
                <a:spAutoFit/>
              </a:bodyPr>
              <a:lstStyle/>
              <a:p>
                <a:r>
                  <a:rPr lang="en-GB" sz="1050" dirty="0">
                    <a:solidFill>
                      <a:schemeClr val="bg1"/>
                    </a:solidFill>
                  </a:rPr>
                  <a:t>Photo by Jim Pullen</a:t>
                </a:r>
              </a:p>
            </p:txBody>
          </p:sp>
        </p:grpSp>
      </p:grpSp>
    </p:spTree>
    <p:extLst>
      <p:ext uri="{BB962C8B-B14F-4D97-AF65-F5344CB8AC3E}">
        <p14:creationId xmlns:p14="http://schemas.microsoft.com/office/powerpoint/2010/main" val="154611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9BBF-E487-8EF5-39C7-01380044EF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4863DD-0E40-2AF1-1B3A-23A9506C0272}"/>
              </a:ext>
            </a:extLst>
          </p:cNvPr>
          <p:cNvSpPr txBox="1"/>
          <p:nvPr/>
        </p:nvSpPr>
        <p:spPr>
          <a:xfrm>
            <a:off x="5486401" y="2054022"/>
            <a:ext cx="5693789" cy="3354765"/>
          </a:xfrm>
          <a:prstGeom prst="rect">
            <a:avLst/>
          </a:prstGeom>
          <a:noFill/>
        </p:spPr>
        <p:txBody>
          <a:bodyPr wrap="square" rtlCol="0">
            <a:spAutoFit/>
          </a:bodyPr>
          <a:lstStyle/>
          <a:p>
            <a:r>
              <a:rPr lang="en-GB" sz="4400" b="1" u="sng" dirty="0">
                <a:latin typeface="Aptos Display" panose="020B0004020202020204" pitchFamily="34" charset="0"/>
              </a:rPr>
              <a:t>Challenge Activities</a:t>
            </a:r>
          </a:p>
          <a:p>
            <a:endParaRPr lang="en-GB" sz="2800" dirty="0">
              <a:latin typeface="Aptos" panose="020B0004020202020204" pitchFamily="34" charset="0"/>
            </a:endParaRPr>
          </a:p>
          <a:p>
            <a:endParaRPr lang="en-GB" sz="2800" dirty="0">
              <a:latin typeface="Aptos" panose="020B0004020202020204" pitchFamily="34" charset="0"/>
            </a:endParaRPr>
          </a:p>
          <a:p>
            <a:r>
              <a:rPr lang="en-GB" sz="2800" dirty="0">
                <a:latin typeface="Aptos" panose="020B0004020202020204" pitchFamily="34" charset="0"/>
              </a:rPr>
              <a:t>The following slides contain some challenge activities you might like to try with your class building on the skills covered in these slides. </a:t>
            </a:r>
          </a:p>
        </p:txBody>
      </p:sp>
    </p:spTree>
    <p:extLst>
      <p:ext uri="{BB962C8B-B14F-4D97-AF65-F5344CB8AC3E}">
        <p14:creationId xmlns:p14="http://schemas.microsoft.com/office/powerpoint/2010/main" val="2145276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5251316"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latin typeface="+mj-lt"/>
                <a:ea typeface="+mj-ea"/>
                <a:cs typeface="+mj-cs"/>
              </a:rPr>
              <a:t>Challenge Activity: Aerial Photography </a:t>
            </a:r>
          </a:p>
        </p:txBody>
      </p:sp>
      <p:sp>
        <p:nvSpPr>
          <p:cNvPr id="6" name="TextBox 5">
            <a:extLst>
              <a:ext uri="{FF2B5EF4-FFF2-40B4-BE49-F238E27FC236}">
                <a16:creationId xmlns:a16="http://schemas.microsoft.com/office/drawing/2014/main" id="{CEE1BF97-4D79-A53B-FA34-3BBEA8F1A8D5}"/>
              </a:ext>
            </a:extLst>
          </p:cNvPr>
          <p:cNvSpPr txBox="1"/>
          <p:nvPr/>
        </p:nvSpPr>
        <p:spPr>
          <a:xfrm>
            <a:off x="434573" y="2038693"/>
            <a:ext cx="6619317" cy="2225678"/>
          </a:xfrm>
          <a:prstGeom prst="rect">
            <a:avLst/>
          </a:prstGeom>
        </p:spPr>
        <p:txBody>
          <a:bodyPr vert="horz" lIns="91440" tIns="45720" rIns="91440" bIns="45720" rtlCol="0">
            <a:normAutofit/>
          </a:bodyPr>
          <a:lstStyle/>
          <a:p>
            <a:pPr>
              <a:lnSpc>
                <a:spcPct val="90000"/>
              </a:lnSpc>
            </a:pPr>
            <a:endParaRPr lang="en-US" sz="2000" dirty="0"/>
          </a:p>
          <a:p>
            <a:pPr>
              <a:lnSpc>
                <a:spcPct val="90000"/>
              </a:lnSpc>
            </a:pPr>
            <a:r>
              <a:rPr lang="en-US" sz="2000" dirty="0"/>
              <a:t>Using a camera take photos in the classroom of everyday objects from above to give an aerial view? </a:t>
            </a:r>
          </a:p>
          <a:p>
            <a:pPr>
              <a:lnSpc>
                <a:spcPct val="90000"/>
              </a:lnSpc>
            </a:pPr>
            <a:endParaRPr lang="en-US" sz="2000" dirty="0"/>
          </a:p>
          <a:p>
            <a:pPr>
              <a:lnSpc>
                <a:spcPct val="90000"/>
              </a:lnSpc>
            </a:pPr>
            <a:r>
              <a:rPr lang="en-US" sz="2000" dirty="0"/>
              <a:t>Are any of the objects difficult to identify? </a:t>
            </a:r>
          </a:p>
          <a:p>
            <a:pPr>
              <a:lnSpc>
                <a:spcPct val="90000"/>
              </a:lnSpc>
            </a:pPr>
            <a:endParaRPr lang="en-US" sz="2000" dirty="0"/>
          </a:p>
          <a:p>
            <a:pPr>
              <a:lnSpc>
                <a:spcPct val="90000"/>
              </a:lnSpc>
            </a:pPr>
            <a:r>
              <a:rPr lang="en-US" sz="2000" dirty="0"/>
              <a:t>Experiment with taking photos of different size objects.</a:t>
            </a:r>
          </a:p>
          <a:p>
            <a:pPr>
              <a:lnSpc>
                <a:spcPct val="90000"/>
              </a:lnSpc>
            </a:pPr>
            <a:endParaRPr lang="en-US" sz="2000" dirty="0"/>
          </a:p>
          <a:p>
            <a:pPr>
              <a:lnSpc>
                <a:spcPct val="90000"/>
              </a:lnSpc>
            </a:pPr>
            <a:endParaRPr lang="en-US" sz="2000" dirty="0"/>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19582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2" y="348615"/>
            <a:ext cx="6975877"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latin typeface="+mj-lt"/>
                <a:ea typeface="+mj-ea"/>
                <a:cs typeface="+mj-cs"/>
              </a:rPr>
              <a:t>Challenge Activity: Archaeological Features</a:t>
            </a:r>
          </a:p>
        </p:txBody>
      </p:sp>
      <p:sp>
        <p:nvSpPr>
          <p:cNvPr id="6" name="TextBox 5">
            <a:extLst>
              <a:ext uri="{FF2B5EF4-FFF2-40B4-BE49-F238E27FC236}">
                <a16:creationId xmlns:a16="http://schemas.microsoft.com/office/drawing/2014/main" id="{CEE1BF97-4D79-A53B-FA34-3BBEA8F1A8D5}"/>
              </a:ext>
            </a:extLst>
          </p:cNvPr>
          <p:cNvSpPr txBox="1"/>
          <p:nvPr/>
        </p:nvSpPr>
        <p:spPr>
          <a:xfrm>
            <a:off x="434573" y="2038692"/>
            <a:ext cx="5791424" cy="3666783"/>
          </a:xfrm>
          <a:prstGeom prst="rect">
            <a:avLst/>
          </a:prstGeom>
        </p:spPr>
        <p:txBody>
          <a:bodyPr vert="horz" lIns="91440" tIns="45720" rIns="91440" bIns="45720" rtlCol="0">
            <a:normAutofit/>
          </a:bodyPr>
          <a:lstStyle/>
          <a:p>
            <a:pPr>
              <a:lnSpc>
                <a:spcPct val="90000"/>
              </a:lnSpc>
            </a:pPr>
            <a:endParaRPr lang="en-US" sz="2000" dirty="0"/>
          </a:p>
          <a:p>
            <a:pPr>
              <a:lnSpc>
                <a:spcPct val="90000"/>
              </a:lnSpc>
            </a:pPr>
            <a:r>
              <a:rPr lang="en-US" sz="2000" dirty="0"/>
              <a:t>Try to recreate the post holes of a building using soil outside or some clay.</a:t>
            </a:r>
          </a:p>
          <a:p>
            <a:pPr>
              <a:lnSpc>
                <a:spcPct val="90000"/>
              </a:lnSpc>
            </a:pPr>
            <a:endParaRPr lang="en-US" sz="2000" dirty="0"/>
          </a:p>
          <a:p>
            <a:pPr>
              <a:lnSpc>
                <a:spcPct val="90000"/>
              </a:lnSpc>
            </a:pPr>
            <a:r>
              <a:rPr lang="en-US" sz="2000" dirty="0"/>
              <a:t>Use small sticks to recreate the posts.</a:t>
            </a:r>
          </a:p>
          <a:p>
            <a:pPr>
              <a:lnSpc>
                <a:spcPct val="90000"/>
              </a:lnSpc>
            </a:pPr>
            <a:endParaRPr lang="en-US" sz="2000" dirty="0"/>
          </a:p>
          <a:p>
            <a:pPr>
              <a:lnSpc>
                <a:spcPct val="90000"/>
              </a:lnSpc>
            </a:pPr>
            <a:r>
              <a:rPr lang="en-US" sz="2000" dirty="0"/>
              <a:t>Record what you can see when you remove the sticks. You could sketch an image of this or you could take an aerial photograph. </a:t>
            </a:r>
          </a:p>
          <a:p>
            <a:pPr>
              <a:lnSpc>
                <a:spcPct val="90000"/>
              </a:lnSpc>
            </a:pPr>
            <a:endParaRPr lang="en-US" sz="2000" dirty="0"/>
          </a:p>
          <a:p>
            <a:pPr>
              <a:lnSpc>
                <a:spcPct val="90000"/>
              </a:lnSpc>
            </a:pPr>
            <a:endParaRPr lang="en-US" sz="2000" dirty="0"/>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97281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2" y="348615"/>
            <a:ext cx="6975877"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latin typeface="+mj-lt"/>
                <a:ea typeface="+mj-ea"/>
                <a:cs typeface="+mj-cs"/>
              </a:rPr>
              <a:t>Challenge Activity: Fieldwalking</a:t>
            </a:r>
          </a:p>
        </p:txBody>
      </p:sp>
      <p:sp>
        <p:nvSpPr>
          <p:cNvPr id="6" name="TextBox 5">
            <a:extLst>
              <a:ext uri="{FF2B5EF4-FFF2-40B4-BE49-F238E27FC236}">
                <a16:creationId xmlns:a16="http://schemas.microsoft.com/office/drawing/2014/main" id="{CEE1BF97-4D79-A53B-FA34-3BBEA8F1A8D5}"/>
              </a:ext>
            </a:extLst>
          </p:cNvPr>
          <p:cNvSpPr txBox="1"/>
          <p:nvPr/>
        </p:nvSpPr>
        <p:spPr>
          <a:xfrm>
            <a:off x="434573" y="2038692"/>
            <a:ext cx="5791424" cy="3666783"/>
          </a:xfrm>
          <a:prstGeom prst="rect">
            <a:avLst/>
          </a:prstGeom>
        </p:spPr>
        <p:txBody>
          <a:bodyPr vert="horz" lIns="91440" tIns="45720" rIns="91440" bIns="45720" rtlCol="0">
            <a:normAutofit/>
          </a:bodyPr>
          <a:lstStyle/>
          <a:p>
            <a:pPr>
              <a:lnSpc>
                <a:spcPct val="90000"/>
              </a:lnSpc>
            </a:pPr>
            <a:endParaRPr lang="en-US" sz="2000" dirty="0"/>
          </a:p>
          <a:p>
            <a:pPr>
              <a:lnSpc>
                <a:spcPct val="90000"/>
              </a:lnSpc>
            </a:pPr>
            <a:r>
              <a:rPr lang="en-US" sz="2000" dirty="0"/>
              <a:t>Can you walk systematically in a line as a group across the school grounds and collect litter? </a:t>
            </a:r>
          </a:p>
          <a:p>
            <a:pPr>
              <a:lnSpc>
                <a:spcPct val="90000"/>
              </a:lnSpc>
            </a:pPr>
            <a:endParaRPr lang="en-US" sz="2000" dirty="0"/>
          </a:p>
          <a:p>
            <a:pPr>
              <a:lnSpc>
                <a:spcPct val="90000"/>
              </a:lnSpc>
            </a:pPr>
            <a:r>
              <a:rPr lang="en-US" sz="2000" dirty="0"/>
              <a:t>Other people’s rubbish is what archaeologists use to learn about lives in the past. </a:t>
            </a:r>
          </a:p>
          <a:p>
            <a:pPr>
              <a:lnSpc>
                <a:spcPct val="90000"/>
              </a:lnSpc>
            </a:pPr>
            <a:endParaRPr lang="en-US" sz="2000" dirty="0"/>
          </a:p>
          <a:p>
            <a:pPr>
              <a:lnSpc>
                <a:spcPct val="90000"/>
              </a:lnSpc>
            </a:pPr>
            <a:r>
              <a:rPr lang="en-US" sz="2000" dirty="0"/>
              <a:t>What does rubbish around your school tell you? </a:t>
            </a:r>
          </a:p>
          <a:p>
            <a:pPr>
              <a:lnSpc>
                <a:spcPct val="90000"/>
              </a:lnSpc>
            </a:pPr>
            <a:endParaRPr lang="en-US" sz="2000" dirty="0"/>
          </a:p>
          <a:p>
            <a:pPr>
              <a:lnSpc>
                <a:spcPct val="90000"/>
              </a:lnSpc>
            </a:pPr>
            <a:endParaRPr lang="en-US" sz="2000" dirty="0"/>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28416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5251316" cy="16276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Challenge Activity: </a:t>
            </a:r>
            <a:r>
              <a:rPr kumimoji="0" lang="en-GB" sz="4400" b="0" i="0" u="none" strike="noStrike" kern="1200" cap="none" spc="0" normalizeH="0" baseline="0" noProof="0" dirty="0">
                <a:ln>
                  <a:noFill/>
                </a:ln>
                <a:solidFill>
                  <a:prstClr val="black"/>
                </a:solidFill>
                <a:effectLst/>
                <a:uLnTx/>
                <a:uFillTx/>
                <a:latin typeface="Aptos Display" panose="02110004020202020204"/>
                <a:ea typeface="+mn-ea"/>
                <a:cs typeface="+mn-cs"/>
              </a:rPr>
              <a:t>Archaeology Skills</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25C87752-9C09-BB4B-80CB-E85C86EA0868}"/>
              </a:ext>
            </a:extLst>
          </p:cNvPr>
          <p:cNvSpPr txBox="1"/>
          <p:nvPr/>
        </p:nvSpPr>
        <p:spPr>
          <a:xfrm>
            <a:off x="434573" y="2020491"/>
            <a:ext cx="609414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How many different types of jobs/skills can you think of that people working within archaeology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Have a look back through the slides and write a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How many have you thought of?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Compare your list with a friend.</a:t>
            </a:r>
          </a:p>
        </p:txBody>
      </p:sp>
    </p:spTree>
    <p:extLst>
      <p:ext uri="{BB962C8B-B14F-4D97-AF65-F5344CB8AC3E}">
        <p14:creationId xmlns:p14="http://schemas.microsoft.com/office/powerpoint/2010/main" val="141545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3" y="348615"/>
            <a:ext cx="6219724" cy="16276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Challenge Activity: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Display" panose="02110004020202020204"/>
                <a:ea typeface="+mn-ea"/>
                <a:cs typeface="+mn-cs"/>
              </a:rPr>
              <a:t>Being an Archaeologist</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25C87752-9C09-BB4B-80CB-E85C86EA0868}"/>
              </a:ext>
            </a:extLst>
          </p:cNvPr>
          <p:cNvSpPr txBox="1"/>
          <p:nvPr/>
        </p:nvSpPr>
        <p:spPr>
          <a:xfrm>
            <a:off x="434573" y="2407796"/>
            <a:ext cx="60941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Would you like to be an archaeologist?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What aspect interests you the most and why? </a:t>
            </a:r>
          </a:p>
        </p:txBody>
      </p:sp>
    </p:spTree>
    <p:extLst>
      <p:ext uri="{BB962C8B-B14F-4D97-AF65-F5344CB8AC3E}">
        <p14:creationId xmlns:p14="http://schemas.microsoft.com/office/powerpoint/2010/main" val="959038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197D59-0B98-7C02-902B-884834276177}"/>
              </a:ext>
            </a:extLst>
          </p:cNvPr>
          <p:cNvSpPr txBox="1"/>
          <p:nvPr/>
        </p:nvSpPr>
        <p:spPr>
          <a:xfrm>
            <a:off x="434572" y="348615"/>
            <a:ext cx="6975877"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latin typeface="+mj-lt"/>
                <a:ea typeface="+mj-ea"/>
                <a:cs typeface="+mj-cs"/>
              </a:rPr>
              <a:t>Challenge Activity: </a:t>
            </a:r>
          </a:p>
          <a:p>
            <a:pPr>
              <a:lnSpc>
                <a:spcPct val="90000"/>
              </a:lnSpc>
              <a:spcBef>
                <a:spcPct val="0"/>
              </a:spcBef>
              <a:spcAft>
                <a:spcPts val="600"/>
              </a:spcAft>
            </a:pPr>
            <a:r>
              <a:rPr lang="en-US" sz="4400" kern="1200" dirty="0">
                <a:latin typeface="+mj-lt"/>
                <a:ea typeface="+mj-ea"/>
                <a:cs typeface="+mj-cs"/>
              </a:rPr>
              <a:t>Pocket Museum</a:t>
            </a:r>
          </a:p>
        </p:txBody>
      </p:sp>
      <p:sp>
        <p:nvSpPr>
          <p:cNvPr id="6" name="TextBox 5">
            <a:extLst>
              <a:ext uri="{FF2B5EF4-FFF2-40B4-BE49-F238E27FC236}">
                <a16:creationId xmlns:a16="http://schemas.microsoft.com/office/drawing/2014/main" id="{CEE1BF97-4D79-A53B-FA34-3BBEA8F1A8D5}"/>
              </a:ext>
            </a:extLst>
          </p:cNvPr>
          <p:cNvSpPr txBox="1"/>
          <p:nvPr/>
        </p:nvSpPr>
        <p:spPr>
          <a:xfrm>
            <a:off x="434573" y="2038692"/>
            <a:ext cx="5791424" cy="3666783"/>
          </a:xfrm>
          <a:prstGeom prst="rect">
            <a:avLst/>
          </a:prstGeom>
        </p:spPr>
        <p:txBody>
          <a:bodyPr vert="horz" lIns="91440" tIns="45720" rIns="91440" bIns="45720" rtlCol="0">
            <a:normAutofit fontScale="85000" lnSpcReduction="20000"/>
          </a:bodyPr>
          <a:lstStyle/>
          <a:p>
            <a:pPr>
              <a:lnSpc>
                <a:spcPct val="90000"/>
              </a:lnSpc>
            </a:pPr>
            <a:endParaRPr lang="en-US" sz="1200" dirty="0"/>
          </a:p>
          <a:p>
            <a:r>
              <a:rPr lang="en-GB" sz="2000" dirty="0"/>
              <a:t>This activity builds excitement around handling artefacts and helps pupils to understand what objects can tell us about the past. </a:t>
            </a:r>
          </a:p>
          <a:p>
            <a:endParaRPr lang="en-GB" sz="2000" dirty="0"/>
          </a:p>
          <a:p>
            <a:r>
              <a:rPr lang="en-GB" sz="2000" dirty="0"/>
              <a:t>It is a technique for representing the idea that objects can tell stories. </a:t>
            </a:r>
          </a:p>
          <a:p>
            <a:endParaRPr lang="en-GB" sz="2000" dirty="0"/>
          </a:p>
          <a:p>
            <a:r>
              <a:rPr lang="en-GB" sz="2000" dirty="0"/>
              <a:t>It opens the conversation that archaeologists use objects to learn about the lives of people from the past. </a:t>
            </a:r>
          </a:p>
          <a:p>
            <a:endParaRPr lang="en-GB" sz="2000" dirty="0"/>
          </a:p>
          <a:p>
            <a:r>
              <a:rPr lang="en-GB" sz="2000" dirty="0"/>
              <a:t>Ask the pupils to:</a:t>
            </a:r>
          </a:p>
          <a:p>
            <a:endParaRPr lang="en-US" sz="2000" dirty="0"/>
          </a:p>
          <a:p>
            <a:pPr>
              <a:lnSpc>
                <a:spcPct val="90000"/>
              </a:lnSpc>
            </a:pPr>
            <a:r>
              <a:rPr lang="en-US" sz="2000" dirty="0"/>
              <a:t>Choose some objects from your classroom or your school bag/ tray. </a:t>
            </a:r>
          </a:p>
          <a:p>
            <a:pPr>
              <a:lnSpc>
                <a:spcPct val="90000"/>
              </a:lnSpc>
            </a:pPr>
            <a:endParaRPr lang="en-US" sz="2000" dirty="0"/>
          </a:p>
          <a:p>
            <a:pPr>
              <a:lnSpc>
                <a:spcPct val="90000"/>
              </a:lnSpc>
            </a:pPr>
            <a:r>
              <a:rPr lang="en-US" sz="2000" dirty="0"/>
              <a:t>What do these items tell us about you? Can you label them? What information do you need to include? </a:t>
            </a:r>
          </a:p>
          <a:p>
            <a:pPr>
              <a:lnSpc>
                <a:spcPct val="90000"/>
              </a:lnSpc>
            </a:pPr>
            <a:endParaRPr lang="en-US" sz="2000" dirty="0"/>
          </a:p>
          <a:p>
            <a:pPr>
              <a:lnSpc>
                <a:spcPct val="90000"/>
              </a:lnSpc>
            </a:pPr>
            <a:endParaRPr lang="en-US" sz="2000" dirty="0"/>
          </a:p>
          <a:p>
            <a:pPr>
              <a:lnSpc>
                <a:spcPct val="90000"/>
              </a:lnSpc>
            </a:pPr>
            <a:endParaRPr lang="en-US" sz="800" dirty="0"/>
          </a:p>
          <a:p>
            <a:pPr>
              <a:lnSpc>
                <a:spcPct val="90000"/>
              </a:lnSpc>
            </a:pPr>
            <a:endParaRPr lang="en-US" sz="800" dirty="0"/>
          </a:p>
          <a:p>
            <a:pPr>
              <a:lnSpc>
                <a:spcPct val="90000"/>
              </a:lnSpc>
            </a:pPr>
            <a:endParaRPr lang="en-US" sz="2000" dirty="0"/>
          </a:p>
        </p:txBody>
      </p:sp>
      <p:pic>
        <p:nvPicPr>
          <p:cNvPr id="2" name="Picture 1">
            <a:extLst>
              <a:ext uri="{FF2B5EF4-FFF2-40B4-BE49-F238E27FC236}">
                <a16:creationId xmlns:a16="http://schemas.microsoft.com/office/drawing/2014/main" id="{F8C1BCA2-D0D8-299E-5DBD-E8FC5FEAA6DC}"/>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7" name="Table 6">
            <a:extLst>
              <a:ext uri="{FF2B5EF4-FFF2-40B4-BE49-F238E27FC236}">
                <a16:creationId xmlns:a16="http://schemas.microsoft.com/office/drawing/2014/main" id="{81F48039-DA13-8F89-B596-4773F5166F28}"/>
              </a:ext>
            </a:extLst>
          </p:cNvPr>
          <p:cNvGraphicFramePr>
            <a:graphicFrameLocks noGrp="1"/>
          </p:cNvGraphicFramePr>
          <p:nvPr>
            <p:extLst>
              <p:ext uri="{D42A27DB-BD31-4B8C-83A1-F6EECF244321}">
                <p14:modId xmlns:p14="http://schemas.microsoft.com/office/powerpoint/2010/main" val="212842385"/>
              </p:ext>
            </p:extLst>
          </p:nvPr>
        </p:nvGraphicFramePr>
        <p:xfrm>
          <a:off x="7239089" y="174312"/>
          <a:ext cx="4778332" cy="6537068"/>
        </p:xfrm>
        <a:graphic>
          <a:graphicData uri="http://schemas.openxmlformats.org/drawingml/2006/table">
            <a:tbl>
              <a:tblPr firstRow="1" bandRow="1">
                <a:tableStyleId>{5C22544A-7EE6-4342-B048-85BDC9FD1C3A}</a:tableStyleId>
              </a:tblPr>
              <a:tblGrid>
                <a:gridCol w="4778332">
                  <a:extLst>
                    <a:ext uri="{9D8B030D-6E8A-4147-A177-3AD203B41FA5}">
                      <a16:colId xmlns:a16="http://schemas.microsoft.com/office/drawing/2014/main" val="2808564589"/>
                    </a:ext>
                  </a:extLst>
                </a:gridCol>
              </a:tblGrid>
              <a:tr h="1056196">
                <a:tc>
                  <a:txBody>
                    <a:bodyPr/>
                    <a:lstStyle/>
                    <a:p>
                      <a:r>
                        <a:rPr lang="en-GB" sz="3200" dirty="0"/>
                        <a:t>Inference and Deduction</a:t>
                      </a:r>
                    </a:p>
                  </a:txBody>
                  <a:tcPr/>
                </a:tc>
                <a:extLst>
                  <a:ext uri="{0D108BD9-81ED-4DB2-BD59-A6C34878D82A}">
                    <a16:rowId xmlns:a16="http://schemas.microsoft.com/office/drawing/2014/main" val="160095659"/>
                  </a:ext>
                </a:extLst>
              </a:tr>
              <a:tr h="1370218">
                <a:tc>
                  <a:txBody>
                    <a:bodyPr/>
                    <a:lstStyle/>
                    <a:p>
                      <a:r>
                        <a:rPr lang="en-GB" dirty="0"/>
                        <a:t>What does the artefact tell you for certain? </a:t>
                      </a:r>
                    </a:p>
                  </a:txBody>
                  <a:tcPr/>
                </a:tc>
                <a:extLst>
                  <a:ext uri="{0D108BD9-81ED-4DB2-BD59-A6C34878D82A}">
                    <a16:rowId xmlns:a16="http://schemas.microsoft.com/office/drawing/2014/main" val="263053733"/>
                  </a:ext>
                </a:extLst>
              </a:tr>
              <a:tr h="1370218">
                <a:tc>
                  <a:txBody>
                    <a:bodyPr/>
                    <a:lstStyle/>
                    <a:p>
                      <a:r>
                        <a:rPr lang="en-GB" dirty="0"/>
                        <a:t>What can you infer from the artefact? </a:t>
                      </a:r>
                    </a:p>
                  </a:txBody>
                  <a:tcPr/>
                </a:tc>
                <a:extLst>
                  <a:ext uri="{0D108BD9-81ED-4DB2-BD59-A6C34878D82A}">
                    <a16:rowId xmlns:a16="http://schemas.microsoft.com/office/drawing/2014/main" val="755493331"/>
                  </a:ext>
                </a:extLst>
              </a:tr>
              <a:tr h="1370218">
                <a:tc>
                  <a:txBody>
                    <a:bodyPr/>
                    <a:lstStyle/>
                    <a:p>
                      <a:r>
                        <a:rPr lang="en-GB" dirty="0"/>
                        <a:t>What does the artefact not tell you?</a:t>
                      </a:r>
                    </a:p>
                  </a:txBody>
                  <a:tcPr/>
                </a:tc>
                <a:extLst>
                  <a:ext uri="{0D108BD9-81ED-4DB2-BD59-A6C34878D82A}">
                    <a16:rowId xmlns:a16="http://schemas.microsoft.com/office/drawing/2014/main" val="3809606296"/>
                  </a:ext>
                </a:extLst>
              </a:tr>
              <a:tr h="1370218">
                <a:tc>
                  <a:txBody>
                    <a:bodyPr/>
                    <a:lstStyle/>
                    <a:p>
                      <a:r>
                        <a:rPr lang="en-GB" dirty="0"/>
                        <a:t>What other questions do you have?</a:t>
                      </a:r>
                    </a:p>
                  </a:txBody>
                  <a:tcPr/>
                </a:tc>
                <a:extLst>
                  <a:ext uri="{0D108BD9-81ED-4DB2-BD59-A6C34878D82A}">
                    <a16:rowId xmlns:a16="http://schemas.microsoft.com/office/drawing/2014/main" val="3570105515"/>
                  </a:ext>
                </a:extLst>
              </a:tr>
            </a:tbl>
          </a:graphicData>
        </a:graphic>
      </p:graphicFrame>
    </p:spTree>
    <p:extLst>
      <p:ext uri="{BB962C8B-B14F-4D97-AF65-F5344CB8AC3E}">
        <p14:creationId xmlns:p14="http://schemas.microsoft.com/office/powerpoint/2010/main" val="1725836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B9BBF-E487-8EF5-39C7-01380044EF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4863DD-0E40-2AF1-1B3A-23A9506C0272}"/>
              </a:ext>
            </a:extLst>
          </p:cNvPr>
          <p:cNvSpPr txBox="1"/>
          <p:nvPr/>
        </p:nvSpPr>
        <p:spPr>
          <a:xfrm>
            <a:off x="5723933" y="1551026"/>
            <a:ext cx="6664749" cy="4647426"/>
          </a:xfrm>
          <a:prstGeom prst="rect">
            <a:avLst/>
          </a:prstGeom>
          <a:noFill/>
        </p:spPr>
        <p:txBody>
          <a:bodyPr wrap="square" rtlCol="0">
            <a:spAutoFit/>
          </a:bodyPr>
          <a:lstStyle/>
          <a:p>
            <a:r>
              <a:rPr lang="en-GB" sz="4400" b="1" u="sng" dirty="0">
                <a:latin typeface="Aptos Display" panose="020B0004020202020204" pitchFamily="34" charset="0"/>
              </a:rPr>
              <a:t>Further Resources</a:t>
            </a:r>
          </a:p>
          <a:p>
            <a:endParaRPr lang="en-GB" sz="2800" dirty="0">
              <a:latin typeface="Aptos" panose="020B0004020202020204" pitchFamily="34" charset="0"/>
            </a:endParaRPr>
          </a:p>
          <a:p>
            <a:endParaRPr lang="en-GB" sz="2800" dirty="0">
              <a:latin typeface="Aptos" panose="020B0004020202020204" pitchFamily="34" charset="0"/>
            </a:endParaRPr>
          </a:p>
          <a:p>
            <a:r>
              <a:rPr lang="en-GB" sz="2800" dirty="0">
                <a:latin typeface="Aptos" panose="020B0004020202020204" pitchFamily="34" charset="0"/>
              </a:rPr>
              <a:t>Visit </a:t>
            </a:r>
            <a:r>
              <a:rPr lang="en-GB" sz="2800" dirty="0">
                <a:latin typeface="Aptos" panose="020B0004020202020204" pitchFamily="34" charset="0"/>
                <a:hlinkClick r:id="rId3"/>
              </a:rPr>
              <a:t>heritage.suffolk.gov.uk/</a:t>
            </a:r>
            <a:r>
              <a:rPr lang="en-GB" sz="2800" dirty="0" err="1">
                <a:latin typeface="Aptos" panose="020B0004020202020204" pitchFamily="34" charset="0"/>
                <a:hlinkClick r:id="rId3"/>
              </a:rPr>
              <a:t>rendlesham</a:t>
            </a:r>
            <a:r>
              <a:rPr lang="en-GB" sz="2800" dirty="0">
                <a:latin typeface="Aptos" panose="020B0004020202020204" pitchFamily="34" charset="0"/>
                <a:hlinkClick r:id="rId3"/>
              </a:rPr>
              <a:t> </a:t>
            </a:r>
            <a:r>
              <a:rPr lang="en-GB" sz="2800" dirty="0">
                <a:latin typeface="Aptos" panose="020B0004020202020204" pitchFamily="34" charset="0"/>
              </a:rPr>
              <a:t>to find more resources including: </a:t>
            </a:r>
          </a:p>
          <a:p>
            <a:pPr marL="457200" indent="-457200">
              <a:buFont typeface="Arial" panose="020B0604020202020204" pitchFamily="34" charset="0"/>
              <a:buChar char="•"/>
            </a:pPr>
            <a:r>
              <a:rPr lang="en-GB" sz="2800" dirty="0">
                <a:latin typeface="Aptos" panose="020B0004020202020204" pitchFamily="34" charset="0"/>
              </a:rPr>
              <a:t>Virtual 360</a:t>
            </a:r>
            <a:r>
              <a:rPr lang="en-GB" sz="2800" dirty="0">
                <a:latin typeface="Aptos" panose="020B0004020202020204" pitchFamily="34" charset="0"/>
                <a:sym typeface="Symbol" panose="05050102010706020507" pitchFamily="18" charset="2"/>
              </a:rPr>
              <a:t></a:t>
            </a:r>
            <a:r>
              <a:rPr lang="en-GB" sz="2800" dirty="0">
                <a:latin typeface="Aptos" panose="020B0004020202020204" pitchFamily="34" charset="0"/>
              </a:rPr>
              <a:t> exhibition tour</a:t>
            </a:r>
          </a:p>
          <a:p>
            <a:pPr marL="457200" indent="-457200">
              <a:buFont typeface="Arial" panose="020B0604020202020204" pitchFamily="34" charset="0"/>
              <a:buChar char="•"/>
            </a:pPr>
            <a:r>
              <a:rPr lang="en-GB" sz="2800" dirty="0">
                <a:latin typeface="Aptos" panose="020B0004020202020204" pitchFamily="34" charset="0"/>
              </a:rPr>
              <a:t>Videos on Anglo-Saxon life</a:t>
            </a:r>
          </a:p>
          <a:p>
            <a:pPr marL="457200" indent="-457200">
              <a:buFont typeface="Arial" panose="020B0604020202020204" pitchFamily="34" charset="0"/>
              <a:buChar char="•"/>
            </a:pPr>
            <a:r>
              <a:rPr lang="en-GB" sz="2800" dirty="0">
                <a:latin typeface="Aptos" panose="020B0004020202020204" pitchFamily="34" charset="0"/>
              </a:rPr>
              <a:t>Online book</a:t>
            </a:r>
          </a:p>
          <a:p>
            <a:pPr marL="457200" indent="-457200">
              <a:buFont typeface="Arial" panose="020B0604020202020204" pitchFamily="34" charset="0"/>
              <a:buChar char="•"/>
            </a:pPr>
            <a:r>
              <a:rPr lang="en-GB" sz="2800" dirty="0">
                <a:latin typeface="Aptos" panose="020B0004020202020204" pitchFamily="34" charset="0"/>
              </a:rPr>
              <a:t>Blogs and articles</a:t>
            </a:r>
          </a:p>
          <a:p>
            <a:endParaRPr lang="en-GB" sz="2800" dirty="0">
              <a:latin typeface="Aptos" panose="020B0004020202020204" pitchFamily="34" charset="0"/>
            </a:endParaRPr>
          </a:p>
        </p:txBody>
      </p:sp>
    </p:spTree>
    <p:extLst>
      <p:ext uri="{BB962C8B-B14F-4D97-AF65-F5344CB8AC3E}">
        <p14:creationId xmlns:p14="http://schemas.microsoft.com/office/powerpoint/2010/main" val="70355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algn="ctr"/>
            <a:r>
              <a:rPr lang="en-GB" sz="9600" dirty="0">
                <a:solidFill>
                  <a:schemeClr val="bg1"/>
                </a:solidFill>
                <a:latin typeface="+mj-lt"/>
              </a:rPr>
              <a:t>Our Learning</a:t>
            </a:r>
          </a:p>
        </p:txBody>
      </p:sp>
      <p:graphicFrame>
        <p:nvGraphicFramePr>
          <p:cNvPr id="2" name="Table 1">
            <a:extLst>
              <a:ext uri="{FF2B5EF4-FFF2-40B4-BE49-F238E27FC236}">
                <a16:creationId xmlns:a16="http://schemas.microsoft.com/office/drawing/2014/main" id="{5F16EB4A-A040-8A01-7CDB-8D571B89D352}"/>
              </a:ext>
            </a:extLst>
          </p:cNvPr>
          <p:cNvGraphicFramePr>
            <a:graphicFrameLocks noGrp="1"/>
          </p:cNvGraphicFramePr>
          <p:nvPr>
            <p:extLst>
              <p:ext uri="{D42A27DB-BD31-4B8C-83A1-F6EECF244321}">
                <p14:modId xmlns:p14="http://schemas.microsoft.com/office/powerpoint/2010/main" val="2304579939"/>
              </p:ext>
            </p:extLst>
          </p:nvPr>
        </p:nvGraphicFramePr>
        <p:xfrm>
          <a:off x="495105" y="2228133"/>
          <a:ext cx="11294385" cy="3962400"/>
        </p:xfrm>
        <a:graphic>
          <a:graphicData uri="http://schemas.openxmlformats.org/drawingml/2006/table">
            <a:tbl>
              <a:tblPr firstRow="1" bandRow="1">
                <a:tableStyleId>{5C22544A-7EE6-4342-B048-85BDC9FD1C3A}</a:tableStyleId>
              </a:tblPr>
              <a:tblGrid>
                <a:gridCol w="3199406">
                  <a:extLst>
                    <a:ext uri="{9D8B030D-6E8A-4147-A177-3AD203B41FA5}">
                      <a16:colId xmlns:a16="http://schemas.microsoft.com/office/drawing/2014/main" val="20000"/>
                    </a:ext>
                  </a:extLst>
                </a:gridCol>
                <a:gridCol w="8094979">
                  <a:extLst>
                    <a:ext uri="{9D8B030D-6E8A-4147-A177-3AD203B41FA5}">
                      <a16:colId xmlns:a16="http://schemas.microsoft.com/office/drawing/2014/main" val="20001"/>
                    </a:ext>
                  </a:extLst>
                </a:gridCol>
              </a:tblGrid>
              <a:tr h="990600">
                <a:tc>
                  <a:txBody>
                    <a:bodyPr/>
                    <a:lstStyle/>
                    <a:p>
                      <a:pPr algn="ctr"/>
                      <a:endParaRPr lang="en-GB" sz="1000" dirty="0">
                        <a:solidFill>
                          <a:schemeClr val="tx1"/>
                        </a:solidFill>
                        <a:latin typeface="+mn-lt"/>
                        <a:cs typeface="Arial" panose="020B0604020202020204" pitchFamily="34" charset="0"/>
                      </a:endParaRPr>
                    </a:p>
                    <a:p>
                      <a:pPr algn="ctr"/>
                      <a:r>
                        <a:rPr lang="en-GB" sz="2400" dirty="0">
                          <a:solidFill>
                            <a:schemeClr val="tx1"/>
                          </a:solidFill>
                          <a:latin typeface="+mn-lt"/>
                          <a:cs typeface="Arial" panose="020B0604020202020204" pitchFamily="34" charset="0"/>
                        </a:rPr>
                        <a:t>We are learning </a:t>
                      </a:r>
                    </a:p>
                  </a:txBody>
                  <a:tcPr anchor="ctr">
                    <a:solidFill>
                      <a:schemeClr val="accent1">
                        <a:lumMod val="40000"/>
                        <a:lumOff val="60000"/>
                      </a:schemeClr>
                    </a:solidFill>
                  </a:tcPr>
                </a:tc>
                <a:tc>
                  <a:txBody>
                    <a:bodyPr/>
                    <a:lstStyle/>
                    <a:p>
                      <a:r>
                        <a:rPr lang="en-GB" sz="2400" dirty="0">
                          <a:solidFill>
                            <a:schemeClr val="tx1"/>
                          </a:solidFill>
                          <a:latin typeface="+mn-lt"/>
                          <a:cs typeface="Arial" panose="020B0604020202020204" pitchFamily="34" charset="0"/>
                        </a:rPr>
                        <a:t>how archaeology has revealed the Anglo-Saxon settlement at Rendlesham</a:t>
                      </a:r>
                    </a:p>
                  </a:txBody>
                  <a:tcPr anchor="ctr">
                    <a:solidFill>
                      <a:schemeClr val="bg1"/>
                    </a:solidFill>
                  </a:tcPr>
                </a:tc>
                <a:extLst>
                  <a:ext uri="{0D108BD9-81ED-4DB2-BD59-A6C34878D82A}">
                    <a16:rowId xmlns:a16="http://schemas.microsoft.com/office/drawing/2014/main" val="10000"/>
                  </a:ext>
                </a:extLst>
              </a:tr>
              <a:tr h="990600">
                <a:tc>
                  <a:txBody>
                    <a:bodyPr/>
                    <a:lstStyle/>
                    <a:p>
                      <a:pPr algn="ctr"/>
                      <a:r>
                        <a:rPr lang="en-GB" sz="2400" dirty="0">
                          <a:latin typeface="+mn-lt"/>
                          <a:cs typeface="Arial" panose="020B0604020202020204" pitchFamily="34" charset="0"/>
                        </a:rPr>
                        <a:t>We are doing this </a:t>
                      </a:r>
                    </a:p>
                  </a:txBody>
                  <a:tcPr anchor="ctr"/>
                </a:tc>
                <a:tc>
                  <a:txBody>
                    <a:bodyPr/>
                    <a:lstStyle/>
                    <a:p>
                      <a:r>
                        <a:rPr lang="en-GB" sz="2400" b="0" i="0" u="none" strike="noStrike" kern="1200" baseline="0" dirty="0">
                          <a:solidFill>
                            <a:schemeClr val="dk1"/>
                          </a:solidFill>
                          <a:latin typeface="+mn-lt"/>
                          <a:ea typeface="+mn-ea"/>
                          <a:cs typeface="Arial" panose="020B0604020202020204" pitchFamily="34" charset="0"/>
                        </a:rPr>
                        <a:t>by learning the techniques used by </a:t>
                      </a:r>
                      <a:r>
                        <a:rPr lang="en-GB" sz="2400" b="1" i="0" u="none" strike="noStrike" kern="1200" baseline="0" dirty="0">
                          <a:solidFill>
                            <a:schemeClr val="dk1"/>
                          </a:solidFill>
                          <a:latin typeface="+mn-lt"/>
                          <a:ea typeface="+mn-ea"/>
                          <a:cs typeface="Arial" panose="020B0604020202020204" pitchFamily="34" charset="0"/>
                        </a:rPr>
                        <a:t>archaeologists </a:t>
                      </a:r>
                      <a:r>
                        <a:rPr lang="en-GB" sz="2400" b="0" i="0" u="none" strike="noStrike" kern="1200" baseline="0" dirty="0">
                          <a:solidFill>
                            <a:schemeClr val="dk1"/>
                          </a:solidFill>
                          <a:latin typeface="+mn-lt"/>
                          <a:ea typeface="+mn-ea"/>
                          <a:cs typeface="Arial" panose="020B0604020202020204" pitchFamily="34" charset="0"/>
                        </a:rPr>
                        <a:t>and how they piece together what life was like in the past</a:t>
                      </a:r>
                      <a:endParaRPr lang="en-GB" sz="2400" dirty="0">
                        <a:latin typeface="+mn-lt"/>
                        <a:cs typeface="Arial" panose="020B0604020202020204" pitchFamily="34" charset="0"/>
                      </a:endParaRPr>
                    </a:p>
                  </a:txBody>
                  <a:tcPr anchor="ctr"/>
                </a:tc>
                <a:extLst>
                  <a:ext uri="{0D108BD9-81ED-4DB2-BD59-A6C34878D82A}">
                    <a16:rowId xmlns:a16="http://schemas.microsoft.com/office/drawing/2014/main" val="10001"/>
                  </a:ext>
                </a:extLst>
              </a:tr>
              <a:tr h="990600">
                <a:tc>
                  <a:txBody>
                    <a:bodyPr/>
                    <a:lstStyle/>
                    <a:p>
                      <a:pPr algn="ctr"/>
                      <a:r>
                        <a:rPr lang="en-GB" sz="2400" dirty="0">
                          <a:latin typeface="+mn-lt"/>
                          <a:cs typeface="Arial" panose="020B0604020202020204" pitchFamily="34" charset="0"/>
                        </a:rPr>
                        <a:t>So that we can</a:t>
                      </a:r>
                    </a:p>
                  </a:txBody>
                  <a:tcPr anchor="ctr">
                    <a:solidFill>
                      <a:schemeClr val="accent1">
                        <a:lumMod val="40000"/>
                        <a:lumOff val="60000"/>
                      </a:schemeClr>
                    </a:solidFill>
                  </a:tcPr>
                </a:tc>
                <a:tc>
                  <a:txBody>
                    <a:bodyPr/>
                    <a:lstStyle/>
                    <a:p>
                      <a:r>
                        <a:rPr lang="en-GB" sz="2400" b="0" i="0" u="none" strike="noStrike" kern="1200" baseline="0" dirty="0">
                          <a:solidFill>
                            <a:schemeClr val="dk1"/>
                          </a:solidFill>
                          <a:latin typeface="+mn-lt"/>
                          <a:ea typeface="+mn-ea"/>
                          <a:cs typeface="Arial" panose="020B0604020202020204" pitchFamily="34" charset="0"/>
                        </a:rPr>
                        <a:t>develop our understanding of Anglo-Saxon life and be able to explain some key characteristics of life at Rendlesham. </a:t>
                      </a:r>
                    </a:p>
                  </a:txBody>
                  <a:tcPr anchor="ctr"/>
                </a:tc>
                <a:extLst>
                  <a:ext uri="{0D108BD9-81ED-4DB2-BD59-A6C34878D82A}">
                    <a16:rowId xmlns:a16="http://schemas.microsoft.com/office/drawing/2014/main" val="10002"/>
                  </a:ext>
                </a:extLst>
              </a:tr>
              <a:tr h="990600">
                <a:tc>
                  <a:txBody>
                    <a:bodyPr/>
                    <a:lstStyle/>
                    <a:p>
                      <a:pPr algn="ctr"/>
                      <a:r>
                        <a:rPr lang="en-GB" sz="2400" dirty="0">
                          <a:latin typeface="+mn-lt"/>
                          <a:cs typeface="Arial" panose="020B0604020202020204" pitchFamily="34" charset="0"/>
                        </a:rPr>
                        <a:t>In order to</a:t>
                      </a:r>
                    </a:p>
                  </a:txBody>
                  <a:tcPr anchor="ctr"/>
                </a:tc>
                <a:tc>
                  <a:txBody>
                    <a:bodyPr/>
                    <a:lstStyle/>
                    <a:p>
                      <a:r>
                        <a:rPr lang="en-GB" sz="2400" dirty="0">
                          <a:latin typeface="+mn-lt"/>
                          <a:cs typeface="Arial" panose="020B0604020202020204" pitchFamily="34" charset="0"/>
                        </a:rPr>
                        <a:t>answer the question ‘How has archaeology revealed Anglo-Saxon Rendlesham?’</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6140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06C5B-8F5E-0811-95AB-76789C5F70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4276" y="0"/>
            <a:ext cx="12386276" cy="6858000"/>
          </a:xfrm>
          <a:prstGeom prst="rect">
            <a:avLst/>
          </a:prstGeom>
        </p:spPr>
      </p:pic>
      <p:pic>
        <p:nvPicPr>
          <p:cNvPr id="18" name="Picture 17" descr="A black and white sign with white text&#10;&#10;Description automatically generated">
            <a:extLst>
              <a:ext uri="{FF2B5EF4-FFF2-40B4-BE49-F238E27FC236}">
                <a16:creationId xmlns:a16="http://schemas.microsoft.com/office/drawing/2014/main" id="{9A267295-5EA5-FD7D-1B42-D86F8AD6BC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9219" y="2409702"/>
            <a:ext cx="4474800" cy="1351253"/>
          </a:xfrm>
          <a:prstGeom prst="rect">
            <a:avLst/>
          </a:prstGeom>
        </p:spPr>
      </p:pic>
      <p:pic>
        <p:nvPicPr>
          <p:cNvPr id="9" name="Picture 8" descr="A white circle with a hand gesture and blue text&#10;&#10;Description automatically generated">
            <a:extLst>
              <a:ext uri="{FF2B5EF4-FFF2-40B4-BE49-F238E27FC236}">
                <a16:creationId xmlns:a16="http://schemas.microsoft.com/office/drawing/2014/main" id="{60FACCE1-2967-6706-2305-2213B4E3F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4726" y="1743928"/>
            <a:ext cx="2681193" cy="2682800"/>
          </a:xfrm>
          <a:prstGeom prst="rect">
            <a:avLst/>
          </a:prstGeom>
        </p:spPr>
      </p:pic>
    </p:spTree>
    <p:extLst>
      <p:ext uri="{BB962C8B-B14F-4D97-AF65-F5344CB8AC3E}">
        <p14:creationId xmlns:p14="http://schemas.microsoft.com/office/powerpoint/2010/main" val="405732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0C22E-8A24-EE5B-E49A-221E743849CF}"/>
              </a:ext>
            </a:extLst>
          </p:cNvPr>
          <p:cNvSpPr txBox="1"/>
          <p:nvPr/>
        </p:nvSpPr>
        <p:spPr>
          <a:xfrm>
            <a:off x="1190625" y="933450"/>
            <a:ext cx="9620250" cy="646331"/>
          </a:xfrm>
          <a:prstGeom prst="rect">
            <a:avLst/>
          </a:prstGeom>
          <a:noFill/>
        </p:spPr>
        <p:txBody>
          <a:bodyPr wrap="square" rtlCol="0">
            <a:spAutoFit/>
          </a:bodyPr>
          <a:lstStyle/>
          <a:p>
            <a:br>
              <a:rPr lang="en-GB" dirty="0"/>
            </a:br>
            <a:endParaRPr lang="en-GB" dirty="0"/>
          </a:p>
        </p:txBody>
      </p:sp>
      <p:sp>
        <p:nvSpPr>
          <p:cNvPr id="5" name="TextBox 4">
            <a:extLst>
              <a:ext uri="{FF2B5EF4-FFF2-40B4-BE49-F238E27FC236}">
                <a16:creationId xmlns:a16="http://schemas.microsoft.com/office/drawing/2014/main" id="{5C89C423-944E-CEAE-A792-C4CEE509201D}"/>
              </a:ext>
            </a:extLst>
          </p:cNvPr>
          <p:cNvSpPr txBox="1"/>
          <p:nvPr/>
        </p:nvSpPr>
        <p:spPr>
          <a:xfrm>
            <a:off x="561975" y="676275"/>
            <a:ext cx="10991850" cy="1877437"/>
          </a:xfrm>
          <a:prstGeom prst="rect">
            <a:avLst/>
          </a:prstGeom>
          <a:noFill/>
        </p:spPr>
        <p:txBody>
          <a:bodyPr wrap="square" rtlCol="0">
            <a:spAutoFit/>
          </a:bodyPr>
          <a:lstStyle/>
          <a:p>
            <a:r>
              <a:rPr lang="en-GB" sz="3200" b="1" u="sng" dirty="0">
                <a:latin typeface="+mj-lt"/>
              </a:rPr>
              <a:t>New terminology</a:t>
            </a:r>
          </a:p>
          <a:p>
            <a:endParaRPr lang="en-GB" dirty="0"/>
          </a:p>
          <a:p>
            <a:endParaRPr lang="en-GB" dirty="0"/>
          </a:p>
          <a:p>
            <a:r>
              <a:rPr lang="en-GB" sz="2400" b="1" dirty="0"/>
              <a:t>Artefacts</a:t>
            </a:r>
            <a:r>
              <a:rPr lang="en-GB" sz="2400" dirty="0"/>
              <a:t>  - artefacts are portable. They can be picked up and moved. Artefacts are objects that have been made or used by humans.   </a:t>
            </a:r>
          </a:p>
        </p:txBody>
      </p:sp>
      <p:grpSp>
        <p:nvGrpSpPr>
          <p:cNvPr id="2" name="Group 1">
            <a:extLst>
              <a:ext uri="{FF2B5EF4-FFF2-40B4-BE49-F238E27FC236}">
                <a16:creationId xmlns:a16="http://schemas.microsoft.com/office/drawing/2014/main" id="{9D1E0178-2DDA-A6B3-E80F-046656B9DE8D}"/>
              </a:ext>
            </a:extLst>
          </p:cNvPr>
          <p:cNvGrpSpPr/>
          <p:nvPr/>
        </p:nvGrpSpPr>
        <p:grpSpPr>
          <a:xfrm>
            <a:off x="595009" y="3003550"/>
            <a:ext cx="1413179" cy="2262259"/>
            <a:chOff x="595009" y="3003550"/>
            <a:chExt cx="1413179" cy="2262259"/>
          </a:xfrm>
        </p:grpSpPr>
        <p:graphicFrame>
          <p:nvGraphicFramePr>
            <p:cNvPr id="6" name="Object 5">
              <a:extLst>
                <a:ext uri="{FF2B5EF4-FFF2-40B4-BE49-F238E27FC236}">
                  <a16:creationId xmlns:a16="http://schemas.microsoft.com/office/drawing/2014/main" id="{0943DF75-0926-53BD-D13D-2298A03CB67C}"/>
                </a:ext>
              </a:extLst>
            </p:cNvPr>
            <p:cNvGraphicFramePr>
              <a:graphicFrameLocks noChangeAspect="1"/>
            </p:cNvGraphicFramePr>
            <p:nvPr>
              <p:extLst>
                <p:ext uri="{D42A27DB-BD31-4B8C-83A1-F6EECF244321}">
                  <p14:modId xmlns:p14="http://schemas.microsoft.com/office/powerpoint/2010/main" val="2417176172"/>
                </p:ext>
              </p:extLst>
            </p:nvPr>
          </p:nvGraphicFramePr>
          <p:xfrm>
            <a:off x="647700" y="3003550"/>
            <a:ext cx="1360488" cy="1863725"/>
          </p:xfrm>
          <a:graphic>
            <a:graphicData uri="http://schemas.openxmlformats.org/presentationml/2006/ole">
              <mc:AlternateContent xmlns:mc="http://schemas.openxmlformats.org/markup-compatibility/2006">
                <mc:Choice xmlns:v="urn:schemas-microsoft-com:vml" Requires="v">
                  <p:oleObj r:id="rId2" imgW="4967640" imgH="6811560" progId="">
                    <p:embed/>
                  </p:oleObj>
                </mc:Choice>
                <mc:Fallback>
                  <p:oleObj r:id="rId2" imgW="4967640" imgH="6811560" progId="">
                    <p:embed/>
                    <p:pic>
                      <p:nvPicPr>
                        <p:cNvPr id="7" name="Object 6">
                          <a:extLst>
                            <a:ext uri="{FF2B5EF4-FFF2-40B4-BE49-F238E27FC236}">
                              <a16:creationId xmlns:a16="http://schemas.microsoft.com/office/drawing/2014/main" id="{2A7EF413-861A-6A68-9126-47012BC4EC86}"/>
                            </a:ext>
                          </a:extLst>
                        </p:cNvPr>
                        <p:cNvPicPr/>
                        <p:nvPr/>
                      </p:nvPicPr>
                      <p:blipFill>
                        <a:blip r:embed="rId3"/>
                        <a:stretch>
                          <a:fillRect/>
                        </a:stretch>
                      </p:blipFill>
                      <p:spPr>
                        <a:xfrm>
                          <a:off x="647700" y="3003550"/>
                          <a:ext cx="1360488" cy="186372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82EDDDC-9DB1-67D2-3575-ECA18DCDEA07}"/>
                </a:ext>
              </a:extLst>
            </p:cNvPr>
            <p:cNvSpPr txBox="1"/>
            <p:nvPr/>
          </p:nvSpPr>
          <p:spPr>
            <a:xfrm>
              <a:off x="595009" y="4896477"/>
              <a:ext cx="1359267" cy="369332"/>
            </a:xfrm>
            <a:prstGeom prst="rect">
              <a:avLst/>
            </a:prstGeom>
            <a:noFill/>
          </p:spPr>
          <p:txBody>
            <a:bodyPr wrap="square" rtlCol="0">
              <a:spAutoFit/>
            </a:bodyPr>
            <a:lstStyle/>
            <a:p>
              <a:r>
                <a:rPr lang="en-GB" dirty="0"/>
                <a:t>Brooch</a:t>
              </a:r>
            </a:p>
          </p:txBody>
        </p:sp>
      </p:grpSp>
      <p:grpSp>
        <p:nvGrpSpPr>
          <p:cNvPr id="19" name="Group 18">
            <a:extLst>
              <a:ext uri="{FF2B5EF4-FFF2-40B4-BE49-F238E27FC236}">
                <a16:creationId xmlns:a16="http://schemas.microsoft.com/office/drawing/2014/main" id="{C411D788-C401-6F73-14D2-E60D1302AB4B}"/>
              </a:ext>
            </a:extLst>
          </p:cNvPr>
          <p:cNvGrpSpPr/>
          <p:nvPr/>
        </p:nvGrpSpPr>
        <p:grpSpPr>
          <a:xfrm>
            <a:off x="6382638" y="4034453"/>
            <a:ext cx="2179627" cy="2268569"/>
            <a:chOff x="6382638" y="4034453"/>
            <a:chExt cx="2179627" cy="2268569"/>
          </a:xfrm>
        </p:grpSpPr>
        <p:pic>
          <p:nvPicPr>
            <p:cNvPr id="10" name="Picture 9" descr="A close-up of a metal buckle&#10;&#10;Description automatically generated">
              <a:extLst>
                <a:ext uri="{FF2B5EF4-FFF2-40B4-BE49-F238E27FC236}">
                  <a16:creationId xmlns:a16="http://schemas.microsoft.com/office/drawing/2014/main" id="{F58F9740-3D8D-9E93-2054-790D334803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8625" y="4034453"/>
              <a:ext cx="2173640" cy="1890097"/>
            </a:xfrm>
            <a:prstGeom prst="rect">
              <a:avLst/>
            </a:prstGeom>
          </p:spPr>
        </p:pic>
        <p:sp>
          <p:nvSpPr>
            <p:cNvPr id="12" name="TextBox 11">
              <a:extLst>
                <a:ext uri="{FF2B5EF4-FFF2-40B4-BE49-F238E27FC236}">
                  <a16:creationId xmlns:a16="http://schemas.microsoft.com/office/drawing/2014/main" id="{78C63693-D9E5-9E2C-2AA3-982527ACDD2E}"/>
                </a:ext>
              </a:extLst>
            </p:cNvPr>
            <p:cNvSpPr txBox="1"/>
            <p:nvPr/>
          </p:nvSpPr>
          <p:spPr>
            <a:xfrm>
              <a:off x="6382638" y="5933690"/>
              <a:ext cx="1359267" cy="369332"/>
            </a:xfrm>
            <a:prstGeom prst="rect">
              <a:avLst/>
            </a:prstGeom>
            <a:noFill/>
          </p:spPr>
          <p:txBody>
            <a:bodyPr wrap="square" rtlCol="0">
              <a:spAutoFit/>
            </a:bodyPr>
            <a:lstStyle/>
            <a:p>
              <a:r>
                <a:rPr lang="en-GB" dirty="0"/>
                <a:t>Buckle</a:t>
              </a:r>
            </a:p>
          </p:txBody>
        </p:sp>
      </p:grpSp>
      <p:grpSp>
        <p:nvGrpSpPr>
          <p:cNvPr id="3" name="Group 2">
            <a:extLst>
              <a:ext uri="{FF2B5EF4-FFF2-40B4-BE49-F238E27FC236}">
                <a16:creationId xmlns:a16="http://schemas.microsoft.com/office/drawing/2014/main" id="{02F2422C-1A9F-45E6-190F-89734C510955}"/>
              </a:ext>
            </a:extLst>
          </p:cNvPr>
          <p:cNvGrpSpPr/>
          <p:nvPr/>
        </p:nvGrpSpPr>
        <p:grpSpPr>
          <a:xfrm>
            <a:off x="2543449" y="4372940"/>
            <a:ext cx="2586281" cy="1920942"/>
            <a:chOff x="2543449" y="4372940"/>
            <a:chExt cx="2586281" cy="1920942"/>
          </a:xfrm>
        </p:grpSpPr>
        <p:pic>
          <p:nvPicPr>
            <p:cNvPr id="7" name="Picture 6" descr="A close-up of a pair of tongs&#10;&#10;Description automatically generated">
              <a:extLst>
                <a:ext uri="{FF2B5EF4-FFF2-40B4-BE49-F238E27FC236}">
                  <a16:creationId xmlns:a16="http://schemas.microsoft.com/office/drawing/2014/main" id="{FF706A1E-8C9A-9146-3A13-D651B39465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3449" y="4372940"/>
              <a:ext cx="1213224" cy="1864051"/>
            </a:xfrm>
            <a:prstGeom prst="rect">
              <a:avLst/>
            </a:prstGeom>
          </p:spPr>
        </p:pic>
        <p:sp>
          <p:nvSpPr>
            <p:cNvPr id="14" name="TextBox 13">
              <a:extLst>
                <a:ext uri="{FF2B5EF4-FFF2-40B4-BE49-F238E27FC236}">
                  <a16:creationId xmlns:a16="http://schemas.microsoft.com/office/drawing/2014/main" id="{4EB1EE7F-3D31-E0E5-58B8-DD9B00E617F6}"/>
                </a:ext>
              </a:extLst>
            </p:cNvPr>
            <p:cNvSpPr txBox="1"/>
            <p:nvPr/>
          </p:nvSpPr>
          <p:spPr>
            <a:xfrm>
              <a:off x="3770463" y="5924550"/>
              <a:ext cx="1359267" cy="369332"/>
            </a:xfrm>
            <a:prstGeom prst="rect">
              <a:avLst/>
            </a:prstGeom>
            <a:noFill/>
          </p:spPr>
          <p:txBody>
            <a:bodyPr wrap="square" rtlCol="0">
              <a:spAutoFit/>
            </a:bodyPr>
            <a:lstStyle/>
            <a:p>
              <a:r>
                <a:rPr lang="en-GB" dirty="0"/>
                <a:t>Tweezers</a:t>
              </a:r>
            </a:p>
          </p:txBody>
        </p:sp>
      </p:grpSp>
      <p:grpSp>
        <p:nvGrpSpPr>
          <p:cNvPr id="20" name="Group 19">
            <a:extLst>
              <a:ext uri="{FF2B5EF4-FFF2-40B4-BE49-F238E27FC236}">
                <a16:creationId xmlns:a16="http://schemas.microsoft.com/office/drawing/2014/main" id="{B7207836-B1E7-D377-E0A1-0B00C6511481}"/>
              </a:ext>
            </a:extLst>
          </p:cNvPr>
          <p:cNvGrpSpPr/>
          <p:nvPr/>
        </p:nvGrpSpPr>
        <p:grpSpPr>
          <a:xfrm>
            <a:off x="8835762" y="2374113"/>
            <a:ext cx="2220161" cy="1962577"/>
            <a:chOff x="8835762" y="2374113"/>
            <a:chExt cx="2220161" cy="1962577"/>
          </a:xfrm>
        </p:grpSpPr>
        <p:pic>
          <p:nvPicPr>
            <p:cNvPr id="8" name="Picture 7" descr="A close-up of a bead&#10;&#10;Description automatically generated">
              <a:extLst>
                <a:ext uri="{FF2B5EF4-FFF2-40B4-BE49-F238E27FC236}">
                  <a16:creationId xmlns:a16="http://schemas.microsoft.com/office/drawing/2014/main" id="{FE3B3DFF-6729-1844-F383-A3F5DDAF25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35762" y="2374113"/>
              <a:ext cx="2220161" cy="1561175"/>
            </a:xfrm>
            <a:prstGeom prst="rect">
              <a:avLst/>
            </a:prstGeom>
          </p:spPr>
        </p:pic>
        <p:sp>
          <p:nvSpPr>
            <p:cNvPr id="15" name="TextBox 14">
              <a:extLst>
                <a:ext uri="{FF2B5EF4-FFF2-40B4-BE49-F238E27FC236}">
                  <a16:creationId xmlns:a16="http://schemas.microsoft.com/office/drawing/2014/main" id="{B5ABAE81-A3EA-ECBB-B29D-14BDAC478FBB}"/>
                </a:ext>
              </a:extLst>
            </p:cNvPr>
            <p:cNvSpPr txBox="1"/>
            <p:nvPr/>
          </p:nvSpPr>
          <p:spPr>
            <a:xfrm>
              <a:off x="8861411" y="3967358"/>
              <a:ext cx="1359267" cy="369332"/>
            </a:xfrm>
            <a:prstGeom prst="rect">
              <a:avLst/>
            </a:prstGeom>
            <a:noFill/>
          </p:spPr>
          <p:txBody>
            <a:bodyPr wrap="square" rtlCol="0">
              <a:spAutoFit/>
            </a:bodyPr>
            <a:lstStyle/>
            <a:p>
              <a:r>
                <a:rPr lang="en-GB" dirty="0"/>
                <a:t>Bead</a:t>
              </a:r>
            </a:p>
          </p:txBody>
        </p:sp>
      </p:grpSp>
      <p:grpSp>
        <p:nvGrpSpPr>
          <p:cNvPr id="21" name="Group 20">
            <a:extLst>
              <a:ext uri="{FF2B5EF4-FFF2-40B4-BE49-F238E27FC236}">
                <a16:creationId xmlns:a16="http://schemas.microsoft.com/office/drawing/2014/main" id="{DF23CFE5-9B2E-37AC-41DA-EA274A28F1BB}"/>
              </a:ext>
            </a:extLst>
          </p:cNvPr>
          <p:cNvGrpSpPr/>
          <p:nvPr/>
        </p:nvGrpSpPr>
        <p:grpSpPr>
          <a:xfrm>
            <a:off x="9985100" y="4483887"/>
            <a:ext cx="1583619" cy="1959366"/>
            <a:chOff x="9985100" y="4483887"/>
            <a:chExt cx="1583619" cy="1959366"/>
          </a:xfrm>
        </p:grpSpPr>
        <p:pic>
          <p:nvPicPr>
            <p:cNvPr id="9" name="Picture 8" descr="A small blue ring on a white surface&#10;&#10;Description automatically generated">
              <a:extLst>
                <a:ext uri="{FF2B5EF4-FFF2-40B4-BE49-F238E27FC236}">
                  <a16:creationId xmlns:a16="http://schemas.microsoft.com/office/drawing/2014/main" id="{D821A953-1E05-88CA-4298-0F5033FF606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53030" y="4483887"/>
              <a:ext cx="1515689" cy="1544287"/>
            </a:xfrm>
            <a:prstGeom prst="rect">
              <a:avLst/>
            </a:prstGeom>
          </p:spPr>
        </p:pic>
        <p:sp>
          <p:nvSpPr>
            <p:cNvPr id="16" name="TextBox 15">
              <a:extLst>
                <a:ext uri="{FF2B5EF4-FFF2-40B4-BE49-F238E27FC236}">
                  <a16:creationId xmlns:a16="http://schemas.microsoft.com/office/drawing/2014/main" id="{E4AD2161-D503-1A8C-DD9C-92D29522C9C5}"/>
                </a:ext>
              </a:extLst>
            </p:cNvPr>
            <p:cNvSpPr txBox="1"/>
            <p:nvPr/>
          </p:nvSpPr>
          <p:spPr>
            <a:xfrm>
              <a:off x="9985100" y="6073921"/>
              <a:ext cx="1359267" cy="369332"/>
            </a:xfrm>
            <a:prstGeom prst="rect">
              <a:avLst/>
            </a:prstGeom>
            <a:noFill/>
          </p:spPr>
          <p:txBody>
            <a:bodyPr wrap="square" rtlCol="0">
              <a:spAutoFit/>
            </a:bodyPr>
            <a:lstStyle/>
            <a:p>
              <a:r>
                <a:rPr lang="en-GB" dirty="0"/>
                <a:t>Bead</a:t>
              </a:r>
            </a:p>
          </p:txBody>
        </p:sp>
      </p:grpSp>
      <p:grpSp>
        <p:nvGrpSpPr>
          <p:cNvPr id="18" name="Group 17">
            <a:extLst>
              <a:ext uri="{FF2B5EF4-FFF2-40B4-BE49-F238E27FC236}">
                <a16:creationId xmlns:a16="http://schemas.microsoft.com/office/drawing/2014/main" id="{1A294E1D-92AD-B430-B71D-2C1819EC597D}"/>
              </a:ext>
            </a:extLst>
          </p:cNvPr>
          <p:cNvGrpSpPr/>
          <p:nvPr/>
        </p:nvGrpSpPr>
        <p:grpSpPr>
          <a:xfrm>
            <a:off x="4019689" y="2692774"/>
            <a:ext cx="1568859" cy="2234132"/>
            <a:chOff x="4019689" y="2692774"/>
            <a:chExt cx="1568859" cy="2234132"/>
          </a:xfrm>
        </p:grpSpPr>
        <p:sp>
          <p:nvSpPr>
            <p:cNvPr id="13" name="TextBox 12">
              <a:extLst>
                <a:ext uri="{FF2B5EF4-FFF2-40B4-BE49-F238E27FC236}">
                  <a16:creationId xmlns:a16="http://schemas.microsoft.com/office/drawing/2014/main" id="{F92CA569-8BAF-DEE0-1005-6B4507C7E9AE}"/>
                </a:ext>
              </a:extLst>
            </p:cNvPr>
            <p:cNvSpPr txBox="1"/>
            <p:nvPr/>
          </p:nvSpPr>
          <p:spPr>
            <a:xfrm>
              <a:off x="4057704" y="4557574"/>
              <a:ext cx="1359267" cy="369332"/>
            </a:xfrm>
            <a:prstGeom prst="rect">
              <a:avLst/>
            </a:prstGeom>
            <a:noFill/>
          </p:spPr>
          <p:txBody>
            <a:bodyPr wrap="square" rtlCol="0">
              <a:spAutoFit/>
            </a:bodyPr>
            <a:lstStyle/>
            <a:p>
              <a:r>
                <a:rPr lang="en-GB" dirty="0"/>
                <a:t>Pottery</a:t>
              </a:r>
            </a:p>
          </p:txBody>
        </p:sp>
        <p:pic>
          <p:nvPicPr>
            <p:cNvPr id="17" name="Picture 16" descr="A clay pot on a wood surface&#10;&#10;Description automatically generated">
              <a:extLst>
                <a:ext uri="{FF2B5EF4-FFF2-40B4-BE49-F238E27FC236}">
                  <a16:creationId xmlns:a16="http://schemas.microsoft.com/office/drawing/2014/main" id="{66A53A1A-A090-A623-B15F-4D97108D10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19689" y="2692774"/>
              <a:ext cx="1568859" cy="1778050"/>
            </a:xfrm>
            <a:prstGeom prst="rect">
              <a:avLst/>
            </a:prstGeom>
          </p:spPr>
        </p:pic>
      </p:grpSp>
    </p:spTree>
    <p:extLst>
      <p:ext uri="{BB962C8B-B14F-4D97-AF65-F5344CB8AC3E}">
        <p14:creationId xmlns:p14="http://schemas.microsoft.com/office/powerpoint/2010/main" val="145277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8923C7E-8930-781A-F72E-32AFBA2F7C37}"/>
              </a:ext>
            </a:extLst>
          </p:cNvPr>
          <p:cNvSpPr txBox="1"/>
          <p:nvPr/>
        </p:nvSpPr>
        <p:spPr>
          <a:xfrm>
            <a:off x="561974" y="676275"/>
            <a:ext cx="11047433" cy="2523768"/>
          </a:xfrm>
          <a:prstGeom prst="rect">
            <a:avLst/>
          </a:prstGeom>
          <a:noFill/>
        </p:spPr>
        <p:txBody>
          <a:bodyPr wrap="square" rtlCol="0">
            <a:spAutoFit/>
          </a:bodyPr>
          <a:lstStyle/>
          <a:p>
            <a:r>
              <a:rPr lang="en-GB" sz="3200" b="1" u="sng" dirty="0">
                <a:latin typeface="+mj-lt"/>
              </a:rPr>
              <a:t>New terminology</a:t>
            </a:r>
          </a:p>
          <a:p>
            <a:endParaRPr lang="en-GB" dirty="0"/>
          </a:p>
          <a:p>
            <a:endParaRPr lang="en-GB" dirty="0"/>
          </a:p>
          <a:p>
            <a:r>
              <a:rPr lang="en-GB" sz="2400" b="1" dirty="0"/>
              <a:t>Archaeological features</a:t>
            </a:r>
            <a:r>
              <a:rPr lang="en-GB" sz="2400" dirty="0"/>
              <a:t> – features are not portable. They are in the ground. </a:t>
            </a:r>
          </a:p>
          <a:p>
            <a:r>
              <a:rPr lang="en-GB" sz="2400" dirty="0"/>
              <a:t>They are the remains of past activity, such as ditches and pits, or post holes from building remains. </a:t>
            </a:r>
          </a:p>
          <a:p>
            <a:r>
              <a:rPr lang="en-GB" dirty="0"/>
              <a:t> </a:t>
            </a:r>
          </a:p>
        </p:txBody>
      </p:sp>
      <p:grpSp>
        <p:nvGrpSpPr>
          <p:cNvPr id="2" name="Group 1">
            <a:extLst>
              <a:ext uri="{FF2B5EF4-FFF2-40B4-BE49-F238E27FC236}">
                <a16:creationId xmlns:a16="http://schemas.microsoft.com/office/drawing/2014/main" id="{C80DCCD1-F08B-27FE-FB0D-481C1FA552D0}"/>
              </a:ext>
            </a:extLst>
          </p:cNvPr>
          <p:cNvGrpSpPr/>
          <p:nvPr/>
        </p:nvGrpSpPr>
        <p:grpSpPr>
          <a:xfrm>
            <a:off x="1633740" y="2919797"/>
            <a:ext cx="8352041" cy="3291573"/>
            <a:chOff x="1633740" y="2919797"/>
            <a:chExt cx="8352041" cy="3291573"/>
          </a:xfrm>
        </p:grpSpPr>
        <p:grpSp>
          <p:nvGrpSpPr>
            <p:cNvPr id="20" name="Group 19">
              <a:extLst>
                <a:ext uri="{FF2B5EF4-FFF2-40B4-BE49-F238E27FC236}">
                  <a16:creationId xmlns:a16="http://schemas.microsoft.com/office/drawing/2014/main" id="{1FFA483E-91AE-413E-C10D-0647E625D81E}"/>
                </a:ext>
              </a:extLst>
            </p:cNvPr>
            <p:cNvGrpSpPr/>
            <p:nvPr/>
          </p:nvGrpSpPr>
          <p:grpSpPr>
            <a:xfrm>
              <a:off x="1633740" y="2919797"/>
              <a:ext cx="8352041" cy="3291573"/>
              <a:chOff x="1633740" y="2919797"/>
              <a:chExt cx="8352041" cy="3291573"/>
            </a:xfrm>
          </p:grpSpPr>
          <p:pic>
            <p:nvPicPr>
              <p:cNvPr id="21" name="Picture 20" descr="An aerial view of a field&#10;&#10;Description automatically generated">
                <a:extLst>
                  <a:ext uri="{FF2B5EF4-FFF2-40B4-BE49-F238E27FC236}">
                    <a16:creationId xmlns:a16="http://schemas.microsoft.com/office/drawing/2014/main" id="{3131A7D5-8ADE-AE28-1847-504CFE4DC8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4141" y="2919797"/>
                <a:ext cx="4118752" cy="3261928"/>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FEF6BE9B-F058-4027-697F-A36BD59117CC}"/>
                  </a:ext>
                </a:extLst>
              </p:cNvPr>
              <p:cNvSpPr txBox="1"/>
              <p:nvPr/>
            </p:nvSpPr>
            <p:spPr>
              <a:xfrm>
                <a:off x="7392893" y="5749705"/>
                <a:ext cx="2592888" cy="461665"/>
              </a:xfrm>
              <a:prstGeom prst="rect">
                <a:avLst/>
              </a:prstGeom>
              <a:noFill/>
            </p:spPr>
            <p:txBody>
              <a:bodyPr wrap="square" rtlCol="0">
                <a:spAutoFit/>
              </a:bodyPr>
              <a:lstStyle/>
              <a:p>
                <a:r>
                  <a:rPr lang="en-GB" sz="1200" dirty="0"/>
                  <a:t>Drone photograph of archaeological remains excavated at Rendlesham</a:t>
                </a:r>
              </a:p>
            </p:txBody>
          </p:sp>
          <p:cxnSp>
            <p:nvCxnSpPr>
              <p:cNvPr id="23" name="Straight Arrow Connector 22">
                <a:extLst>
                  <a:ext uri="{FF2B5EF4-FFF2-40B4-BE49-F238E27FC236}">
                    <a16:creationId xmlns:a16="http://schemas.microsoft.com/office/drawing/2014/main" id="{59C306FE-6562-E741-A9C7-30F7B489DF20}"/>
                  </a:ext>
                </a:extLst>
              </p:cNvPr>
              <p:cNvCxnSpPr>
                <a:cxnSpLocks/>
              </p:cNvCxnSpPr>
              <p:nvPr/>
            </p:nvCxnSpPr>
            <p:spPr>
              <a:xfrm flipH="1">
                <a:off x="6877596" y="3557577"/>
                <a:ext cx="1857758" cy="276999"/>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557CCB3A-41DA-5959-E183-C2B8B393DC88}"/>
                  </a:ext>
                </a:extLst>
              </p:cNvPr>
              <p:cNvSpPr txBox="1"/>
              <p:nvPr/>
            </p:nvSpPr>
            <p:spPr>
              <a:xfrm>
                <a:off x="8252546" y="3395739"/>
                <a:ext cx="627504" cy="276999"/>
              </a:xfrm>
              <a:prstGeom prst="rect">
                <a:avLst/>
              </a:prstGeom>
              <a:solidFill>
                <a:schemeClr val="bg1"/>
              </a:solidFill>
            </p:spPr>
            <p:txBody>
              <a:bodyPr wrap="square" rtlCol="0">
                <a:spAutoFit/>
              </a:bodyPr>
              <a:lstStyle/>
              <a:p>
                <a:r>
                  <a:rPr lang="en-GB" sz="1200" dirty="0"/>
                  <a:t>ditch</a:t>
                </a:r>
              </a:p>
            </p:txBody>
          </p:sp>
          <p:sp>
            <p:nvSpPr>
              <p:cNvPr id="25" name="TextBox 24">
                <a:extLst>
                  <a:ext uri="{FF2B5EF4-FFF2-40B4-BE49-F238E27FC236}">
                    <a16:creationId xmlns:a16="http://schemas.microsoft.com/office/drawing/2014/main" id="{3AC01741-3024-1EB9-D45E-A1514043DC26}"/>
                  </a:ext>
                </a:extLst>
              </p:cNvPr>
              <p:cNvSpPr txBox="1"/>
              <p:nvPr/>
            </p:nvSpPr>
            <p:spPr>
              <a:xfrm>
                <a:off x="1633740" y="2974726"/>
                <a:ext cx="1304401" cy="646331"/>
              </a:xfrm>
              <a:prstGeom prst="rect">
                <a:avLst/>
              </a:prstGeom>
              <a:solidFill>
                <a:schemeClr val="bg1"/>
              </a:solidFill>
            </p:spPr>
            <p:txBody>
              <a:bodyPr wrap="square" rtlCol="0">
                <a:spAutoFit/>
              </a:bodyPr>
              <a:lstStyle/>
              <a:p>
                <a:r>
                  <a:rPr lang="en-GB" sz="1200" dirty="0"/>
                  <a:t>Post holes and foundations </a:t>
                </a:r>
              </a:p>
              <a:p>
                <a:r>
                  <a:rPr lang="en-GB" sz="1200" dirty="0"/>
                  <a:t>of a building</a:t>
                </a:r>
              </a:p>
            </p:txBody>
          </p:sp>
          <p:cxnSp>
            <p:nvCxnSpPr>
              <p:cNvPr id="26" name="Straight Arrow Connector 25">
                <a:extLst>
                  <a:ext uri="{FF2B5EF4-FFF2-40B4-BE49-F238E27FC236}">
                    <a16:creationId xmlns:a16="http://schemas.microsoft.com/office/drawing/2014/main" id="{D8DCA7DD-5CE0-9BAE-7D04-D54537474454}"/>
                  </a:ext>
                </a:extLst>
              </p:cNvPr>
              <p:cNvCxnSpPr>
                <a:cxnSpLocks/>
              </p:cNvCxnSpPr>
              <p:nvPr/>
            </p:nvCxnSpPr>
            <p:spPr>
              <a:xfrm>
                <a:off x="2743200" y="3507318"/>
                <a:ext cx="1946737" cy="536781"/>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27" name="Rectangle 26">
                <a:extLst>
                  <a:ext uri="{FF2B5EF4-FFF2-40B4-BE49-F238E27FC236}">
                    <a16:creationId xmlns:a16="http://schemas.microsoft.com/office/drawing/2014/main" id="{AE6AA905-8CE1-1D8C-D0FA-5587AC9F67A7}"/>
                  </a:ext>
                </a:extLst>
              </p:cNvPr>
              <p:cNvSpPr/>
              <p:nvPr/>
            </p:nvSpPr>
            <p:spPr>
              <a:xfrm rot="597229">
                <a:off x="4585048" y="3378433"/>
                <a:ext cx="1263143" cy="241853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9B050CD-3760-A4FE-1061-84063FA81534}"/>
                  </a:ext>
                </a:extLst>
              </p:cNvPr>
              <p:cNvSpPr txBox="1"/>
              <p:nvPr/>
            </p:nvSpPr>
            <p:spPr>
              <a:xfrm>
                <a:off x="6085690" y="5916049"/>
                <a:ext cx="1582098" cy="253916"/>
              </a:xfrm>
              <a:prstGeom prst="rect">
                <a:avLst/>
              </a:prstGeom>
              <a:noFill/>
            </p:spPr>
            <p:txBody>
              <a:bodyPr wrap="square" rtlCol="0">
                <a:spAutoFit/>
              </a:bodyPr>
              <a:lstStyle/>
              <a:p>
                <a:r>
                  <a:rPr lang="en-GB" sz="1050" dirty="0">
                    <a:solidFill>
                      <a:schemeClr val="bg1"/>
                    </a:solidFill>
                  </a:rPr>
                  <a:t>Photo by Jim Pullen</a:t>
                </a:r>
              </a:p>
            </p:txBody>
          </p:sp>
        </p:grpSp>
        <p:cxnSp>
          <p:nvCxnSpPr>
            <p:cNvPr id="29" name="Straight Arrow Connector 28">
              <a:extLst>
                <a:ext uri="{FF2B5EF4-FFF2-40B4-BE49-F238E27FC236}">
                  <a16:creationId xmlns:a16="http://schemas.microsoft.com/office/drawing/2014/main" id="{FC4B7B0A-3D89-3958-FDD9-42F5DDF973BE}"/>
                </a:ext>
              </a:extLst>
            </p:cNvPr>
            <p:cNvCxnSpPr>
              <a:cxnSpLocks/>
            </p:cNvCxnSpPr>
            <p:nvPr/>
          </p:nvCxnSpPr>
          <p:spPr>
            <a:xfrm>
              <a:off x="2527691" y="4541353"/>
              <a:ext cx="1103854" cy="1623"/>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77BBB3AA-1E9B-ECB2-9CC5-0F7F4BCF3416}"/>
                </a:ext>
              </a:extLst>
            </p:cNvPr>
            <p:cNvSpPr txBox="1"/>
            <p:nvPr/>
          </p:nvSpPr>
          <p:spPr>
            <a:xfrm>
              <a:off x="1900187" y="4397073"/>
              <a:ext cx="627504" cy="276999"/>
            </a:xfrm>
            <a:prstGeom prst="rect">
              <a:avLst/>
            </a:prstGeom>
            <a:solidFill>
              <a:schemeClr val="bg1"/>
            </a:solidFill>
          </p:spPr>
          <p:txBody>
            <a:bodyPr wrap="square" rtlCol="0">
              <a:spAutoFit/>
            </a:bodyPr>
            <a:lstStyle/>
            <a:p>
              <a:r>
                <a:rPr lang="en-GB" sz="1200" dirty="0"/>
                <a:t>ditch</a:t>
              </a:r>
            </a:p>
          </p:txBody>
        </p:sp>
      </p:grpSp>
    </p:spTree>
    <p:extLst>
      <p:ext uri="{BB962C8B-B14F-4D97-AF65-F5344CB8AC3E}">
        <p14:creationId xmlns:p14="http://schemas.microsoft.com/office/powerpoint/2010/main" val="122083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23E1CE-3187-E657-EAFC-359C8EDD7B7F}"/>
              </a:ext>
            </a:extLst>
          </p:cNvPr>
          <p:cNvSpPr txBox="1"/>
          <p:nvPr/>
        </p:nvSpPr>
        <p:spPr>
          <a:xfrm>
            <a:off x="1066800" y="189127"/>
            <a:ext cx="9865360" cy="1569660"/>
          </a:xfrm>
          <a:prstGeom prst="rect">
            <a:avLst/>
          </a:prstGeom>
          <a:noFill/>
        </p:spPr>
        <p:txBody>
          <a:bodyPr wrap="square">
            <a:spAutoFit/>
          </a:bodyPr>
          <a:lstStyle/>
          <a:p>
            <a:pPr algn="ctr"/>
            <a:r>
              <a:rPr lang="en-GB" sz="9600" dirty="0">
                <a:solidFill>
                  <a:schemeClr val="bg1"/>
                </a:solidFill>
                <a:latin typeface="+mj-lt"/>
              </a:rPr>
              <a:t>Archaeologist</a:t>
            </a:r>
          </a:p>
        </p:txBody>
      </p:sp>
      <p:sp>
        <p:nvSpPr>
          <p:cNvPr id="2" name="TextBox 1">
            <a:extLst>
              <a:ext uri="{FF2B5EF4-FFF2-40B4-BE49-F238E27FC236}">
                <a16:creationId xmlns:a16="http://schemas.microsoft.com/office/drawing/2014/main" id="{C3330BB1-27A2-CD21-FF29-11219FCB527C}"/>
              </a:ext>
            </a:extLst>
          </p:cNvPr>
          <p:cNvSpPr txBox="1"/>
          <p:nvPr/>
        </p:nvSpPr>
        <p:spPr>
          <a:xfrm>
            <a:off x="779780" y="1718131"/>
            <a:ext cx="10818662" cy="4462760"/>
          </a:xfrm>
          <a:prstGeom prst="rect">
            <a:avLst/>
          </a:prstGeom>
          <a:noFill/>
        </p:spPr>
        <p:txBody>
          <a:bodyPr wrap="square" rtlCol="0">
            <a:spAutoFit/>
          </a:bodyPr>
          <a:lstStyle/>
          <a:p>
            <a:pPr>
              <a:spcAft>
                <a:spcPts val="2400"/>
              </a:spcAft>
            </a:pPr>
            <a:r>
              <a:rPr lang="en-GB" sz="4400" dirty="0"/>
              <a:t>Archaeologists are like detectives. They look for clues to understand our past. They do this by excavating under the ground or looking at the landscape. </a:t>
            </a:r>
          </a:p>
          <a:p>
            <a:pPr>
              <a:spcAft>
                <a:spcPts val="2400"/>
              </a:spcAft>
            </a:pPr>
            <a:r>
              <a:rPr lang="en-GB" sz="4400" dirty="0"/>
              <a:t>They also study objects, this is often rubbish that people in the past have thrown away.</a:t>
            </a:r>
          </a:p>
        </p:txBody>
      </p:sp>
    </p:spTree>
    <p:extLst>
      <p:ext uri="{BB962C8B-B14F-4D97-AF65-F5344CB8AC3E}">
        <p14:creationId xmlns:p14="http://schemas.microsoft.com/office/powerpoint/2010/main" val="133305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F5049">
                <a:lumMod val="70000"/>
                <a:lumOff val="30000"/>
              </a:srgbClr>
            </a:gs>
            <a:gs pos="100000">
              <a:srgbClr val="33544D"/>
            </a:gs>
            <a:gs pos="96000">
              <a:srgbClr val="8BA49D">
                <a:lumMod val="47000"/>
                <a:lumOff val="53000"/>
              </a:srgbClr>
            </a:gs>
            <a:gs pos="4000">
              <a:srgbClr val="A9BFB9">
                <a:lumMod val="63000"/>
                <a:lumOff val="37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9289-F468-A69A-FA9A-7BAC49E04B47}"/>
              </a:ext>
            </a:extLst>
          </p:cNvPr>
          <p:cNvSpPr txBox="1"/>
          <p:nvPr/>
        </p:nvSpPr>
        <p:spPr>
          <a:xfrm>
            <a:off x="645345" y="612844"/>
            <a:ext cx="10901309" cy="5278368"/>
          </a:xfrm>
          <a:prstGeom prst="rect">
            <a:avLst/>
          </a:prstGeom>
          <a:noFill/>
        </p:spPr>
        <p:txBody>
          <a:bodyPr wrap="square" rtlCol="0">
            <a:spAutoFit/>
          </a:bodyPr>
          <a:lstStyle/>
          <a:p>
            <a:r>
              <a:rPr lang="en-GB" sz="3200" b="1" u="sng" dirty="0">
                <a:latin typeface="+mj-lt"/>
              </a:rPr>
              <a:t>What is archaeology? </a:t>
            </a:r>
          </a:p>
          <a:p>
            <a:endParaRPr lang="en-GB" sz="2400" dirty="0"/>
          </a:p>
          <a:p>
            <a:pPr>
              <a:spcAft>
                <a:spcPts val="1800"/>
              </a:spcAft>
            </a:pPr>
            <a:r>
              <a:rPr lang="en-GB" sz="2000" dirty="0"/>
              <a:t>Archaeology is the study of the past using physical remains.</a:t>
            </a:r>
          </a:p>
          <a:p>
            <a:pPr>
              <a:spcAft>
                <a:spcPts val="1800"/>
              </a:spcAft>
            </a:pPr>
            <a:r>
              <a:rPr lang="en-GB" sz="2000" dirty="0"/>
              <a:t>These remains can be features, buildings or any objects that people created, modified or used, and other remains such as animal bones from the meals eaten in the past. </a:t>
            </a:r>
          </a:p>
          <a:p>
            <a:pPr>
              <a:spcAft>
                <a:spcPts val="1800"/>
              </a:spcAft>
            </a:pPr>
            <a:r>
              <a:rPr lang="en-GB" sz="2000" dirty="0"/>
              <a:t>They are studied by archaeologists to determine more about the people who lived in the past, at a certain place or time. </a:t>
            </a:r>
          </a:p>
          <a:p>
            <a:pPr>
              <a:spcAft>
                <a:spcPts val="1800"/>
              </a:spcAft>
            </a:pPr>
            <a:r>
              <a:rPr lang="en-GB" sz="2000" dirty="0"/>
              <a:t>Archaeologists use a variety of techniques such as field walking, metal detecting and excavation to uncover </a:t>
            </a:r>
            <a:r>
              <a:rPr lang="en-GB" sz="2000" b="1" dirty="0">
                <a:hlinkClick r:id="" action="ppaction://noaction">
                  <a:extLst>
                    <a:ext uri="{A12FA001-AC4F-418D-AE19-62706E023703}">
                      <ahyp:hlinkClr xmlns:ahyp="http://schemas.microsoft.com/office/drawing/2018/hyperlinkcolor" val="tx"/>
                    </a:ext>
                  </a:extLst>
                </a:hlinkClick>
              </a:rPr>
              <a:t>features</a:t>
            </a:r>
            <a:r>
              <a:rPr lang="en-GB" sz="2000" dirty="0"/>
              <a:t>, </a:t>
            </a:r>
            <a:r>
              <a:rPr lang="en-GB" sz="2000" b="1" dirty="0">
                <a:hlinkClick r:id="" action="ppaction://noaction">
                  <a:extLst>
                    <a:ext uri="{A12FA001-AC4F-418D-AE19-62706E023703}">
                      <ahyp:hlinkClr xmlns:ahyp="http://schemas.microsoft.com/office/drawing/2018/hyperlinkcolor" val="tx"/>
                    </a:ext>
                  </a:extLst>
                </a:hlinkClick>
              </a:rPr>
              <a:t>artefacts</a:t>
            </a:r>
            <a:r>
              <a:rPr lang="en-GB" sz="2000" dirty="0"/>
              <a:t> and </a:t>
            </a:r>
            <a:r>
              <a:rPr lang="en-GB" sz="2000" b="1" dirty="0" err="1">
                <a:hlinkClick r:id="" action="ppaction://noaction">
                  <a:extLst>
                    <a:ext uri="{A12FA001-AC4F-418D-AE19-62706E023703}">
                      <ahyp:hlinkClr xmlns:ahyp="http://schemas.microsoft.com/office/drawing/2018/hyperlinkcolor" val="tx"/>
                    </a:ext>
                  </a:extLst>
                </a:hlinkClick>
              </a:rPr>
              <a:t>ecofacts</a:t>
            </a:r>
            <a:r>
              <a:rPr lang="en-GB" sz="2000" dirty="0"/>
              <a:t>. </a:t>
            </a:r>
          </a:p>
          <a:p>
            <a:pPr>
              <a:spcAft>
                <a:spcPts val="1800"/>
              </a:spcAft>
            </a:pPr>
            <a:r>
              <a:rPr lang="en-GB" sz="2000" dirty="0"/>
              <a:t>Once these remains have been found, further analysis happens to understand more about their date or character. </a:t>
            </a:r>
          </a:p>
          <a:p>
            <a:pPr>
              <a:spcAft>
                <a:spcPts val="1800"/>
              </a:spcAft>
            </a:pPr>
            <a:r>
              <a:rPr lang="en-GB" sz="2600" dirty="0"/>
              <a:t>Together all this information helps archaeologists to understand the past.</a:t>
            </a:r>
          </a:p>
        </p:txBody>
      </p:sp>
    </p:spTree>
    <p:extLst>
      <p:ext uri="{BB962C8B-B14F-4D97-AF65-F5344CB8AC3E}">
        <p14:creationId xmlns:p14="http://schemas.microsoft.com/office/powerpoint/2010/main" val="364416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F5049"/>
            </a:gs>
            <a:gs pos="34000">
              <a:srgbClr val="A9BFB9"/>
            </a:gs>
          </a:gsLst>
          <a:lin ang="5400000" scaled="1"/>
        </a:gradFill>
        <a:effectLst/>
      </p:bgPr>
    </p:bg>
    <p:spTree>
      <p:nvGrpSpPr>
        <p:cNvPr id="1" name=""/>
        <p:cNvGrpSpPr/>
        <p:nvPr/>
      </p:nvGrpSpPr>
      <p:grpSpPr>
        <a:xfrm>
          <a:off x="0" y="0"/>
          <a:ext cx="0" cy="0"/>
          <a:chOff x="0" y="0"/>
          <a:chExt cx="0" cy="0"/>
        </a:xfrm>
      </p:grpSpPr>
      <p:sp useBgFill="1">
        <p:nvSpPr>
          <p:cNvPr id="5" name="TextBox 4">
            <a:extLst>
              <a:ext uri="{FF2B5EF4-FFF2-40B4-BE49-F238E27FC236}">
                <a16:creationId xmlns:a16="http://schemas.microsoft.com/office/drawing/2014/main" id="{B82EAC1D-E17E-0589-63E9-1A2B41C1E4AF}"/>
              </a:ext>
            </a:extLst>
          </p:cNvPr>
          <p:cNvSpPr txBox="1"/>
          <p:nvPr/>
        </p:nvSpPr>
        <p:spPr>
          <a:xfrm>
            <a:off x="135574" y="1788366"/>
            <a:ext cx="6027101" cy="4339650"/>
          </a:xfrm>
          <a:prstGeom prst="rect">
            <a:avLst/>
          </a:prstGeom>
        </p:spPr>
        <p:txBody>
          <a:bodyPr wrap="square" rtlCol="0">
            <a:spAutoFit/>
          </a:bodyPr>
          <a:lstStyle/>
          <a:p>
            <a:r>
              <a:rPr lang="en-GB" sz="2400" dirty="0"/>
              <a:t>1,500 years ago,  South-East Suffolk was part of an area known as the </a:t>
            </a:r>
            <a:r>
              <a:rPr lang="en-GB" sz="2400" b="1" dirty="0"/>
              <a:t>East Anglian Kingdom</a:t>
            </a:r>
            <a:r>
              <a:rPr lang="en-GB" sz="2400" dirty="0"/>
              <a:t>. This is now modern-day Norfolk and Suffolk.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AE168700-9579-29BC-0A67-C1F94D98B6F1}"/>
              </a:ext>
            </a:extLst>
          </p:cNvPr>
          <p:cNvPicPr>
            <a:picLocks noChangeAspect="1"/>
          </p:cNvPicPr>
          <p:nvPr/>
        </p:nvPicPr>
        <p:blipFill>
          <a:blip r:embed="rId2"/>
          <a:stretch>
            <a:fillRect/>
          </a:stretch>
        </p:blipFill>
        <p:spPr>
          <a:xfrm>
            <a:off x="6677024" y="1990324"/>
            <a:ext cx="4649103" cy="4623836"/>
          </a:xfrm>
          <a:prstGeom prst="rect">
            <a:avLst/>
          </a:prstGeom>
        </p:spPr>
      </p:pic>
      <p:pic>
        <p:nvPicPr>
          <p:cNvPr id="9" name="Picture 8">
            <a:extLst>
              <a:ext uri="{FF2B5EF4-FFF2-40B4-BE49-F238E27FC236}">
                <a16:creationId xmlns:a16="http://schemas.microsoft.com/office/drawing/2014/main" id="{A9000F09-EDA2-EF04-2367-BF4DBA875F01}"/>
              </a:ext>
            </a:extLst>
          </p:cNvPr>
          <p:cNvPicPr>
            <a:picLocks noChangeAspect="1"/>
          </p:cNvPicPr>
          <p:nvPr/>
        </p:nvPicPr>
        <p:blipFill>
          <a:blip r:embed="rId3"/>
          <a:stretch>
            <a:fillRect/>
          </a:stretch>
        </p:blipFill>
        <p:spPr>
          <a:xfrm>
            <a:off x="6208163" y="3183047"/>
            <a:ext cx="5848263" cy="2944969"/>
          </a:xfrm>
          <a:prstGeom prst="rect">
            <a:avLst/>
          </a:prstGeom>
        </p:spPr>
      </p:pic>
      <p:pic>
        <p:nvPicPr>
          <p:cNvPr id="11" name="Picture 10">
            <a:extLst>
              <a:ext uri="{FF2B5EF4-FFF2-40B4-BE49-F238E27FC236}">
                <a16:creationId xmlns:a16="http://schemas.microsoft.com/office/drawing/2014/main" id="{DC54C7E9-3255-37FB-BCE2-5F99B90E21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9340" y="2589134"/>
            <a:ext cx="5737086" cy="2796614"/>
          </a:xfrm>
          <a:prstGeom prst="rect">
            <a:avLst/>
          </a:prstGeom>
        </p:spPr>
      </p:pic>
      <p:sp>
        <p:nvSpPr>
          <p:cNvPr id="12" name="TextBox 11">
            <a:extLst>
              <a:ext uri="{FF2B5EF4-FFF2-40B4-BE49-F238E27FC236}">
                <a16:creationId xmlns:a16="http://schemas.microsoft.com/office/drawing/2014/main" id="{2E4A0FA8-7B25-D2D5-C002-1384F69F59F0}"/>
              </a:ext>
            </a:extLst>
          </p:cNvPr>
          <p:cNvSpPr txBox="1"/>
          <p:nvPr/>
        </p:nvSpPr>
        <p:spPr>
          <a:xfrm>
            <a:off x="135574" y="3429000"/>
            <a:ext cx="5558249" cy="1569660"/>
          </a:xfrm>
          <a:prstGeom prst="rect">
            <a:avLst/>
          </a:prstGeom>
          <a:noFill/>
        </p:spPr>
        <p:txBody>
          <a:bodyPr wrap="square" rtlCol="0">
            <a:spAutoFit/>
          </a:bodyPr>
          <a:lstStyle/>
          <a:p>
            <a:r>
              <a:rPr lang="en-GB" sz="2400" dirty="0"/>
              <a:t>Archaeologists previously discovered the Anglo-Saxon princely burial ground at </a:t>
            </a:r>
            <a:r>
              <a:rPr lang="en-GB" sz="2400" b="1" dirty="0"/>
              <a:t>Sutton Hoo </a:t>
            </a:r>
            <a:r>
              <a:rPr lang="en-GB" sz="2400" dirty="0"/>
              <a:t>and the international trading port and town of </a:t>
            </a:r>
            <a:r>
              <a:rPr lang="en-GB" sz="2400" b="1" dirty="0"/>
              <a:t>Ipswich</a:t>
            </a:r>
            <a:r>
              <a:rPr lang="en-GB" sz="2400" dirty="0"/>
              <a:t>. </a:t>
            </a:r>
          </a:p>
        </p:txBody>
      </p:sp>
      <p:sp>
        <p:nvSpPr>
          <p:cNvPr id="13" name="TextBox 12">
            <a:extLst>
              <a:ext uri="{FF2B5EF4-FFF2-40B4-BE49-F238E27FC236}">
                <a16:creationId xmlns:a16="http://schemas.microsoft.com/office/drawing/2014/main" id="{7F6FA83F-4FAA-F1EC-5CD4-CA54ACFF8F8D}"/>
              </a:ext>
            </a:extLst>
          </p:cNvPr>
          <p:cNvSpPr txBox="1"/>
          <p:nvPr/>
        </p:nvSpPr>
        <p:spPr>
          <a:xfrm>
            <a:off x="159979" y="5026143"/>
            <a:ext cx="5354998" cy="1569660"/>
          </a:xfrm>
          <a:prstGeom prst="rect">
            <a:avLst/>
          </a:prstGeom>
          <a:noFill/>
        </p:spPr>
        <p:txBody>
          <a:bodyPr wrap="square" rtlCol="0">
            <a:spAutoFit/>
          </a:bodyPr>
          <a:lstStyle/>
          <a:p>
            <a:r>
              <a:rPr lang="en-GB" sz="2400" dirty="0"/>
              <a:t>Now, archaeologists have also discovered the long-lost royal settlement of Rendlesham, where the East Anglian kings would have stayed.</a:t>
            </a:r>
          </a:p>
        </p:txBody>
      </p:sp>
      <p:sp useBgFill="1">
        <p:nvSpPr>
          <p:cNvPr id="2" name="TextBox 1">
            <a:extLst>
              <a:ext uri="{FF2B5EF4-FFF2-40B4-BE49-F238E27FC236}">
                <a16:creationId xmlns:a16="http://schemas.microsoft.com/office/drawing/2014/main" id="{D4B5C003-627E-F6CB-DBC8-E8769F8D018A}"/>
              </a:ext>
            </a:extLst>
          </p:cNvPr>
          <p:cNvSpPr txBox="1"/>
          <p:nvPr/>
        </p:nvSpPr>
        <p:spPr>
          <a:xfrm>
            <a:off x="120640" y="1831857"/>
            <a:ext cx="5807609" cy="4708981"/>
          </a:xfrm>
          <a:prstGeom prst="rect">
            <a:avLst/>
          </a:prstGeom>
        </p:spPr>
        <p:txBody>
          <a:bodyPr wrap="square" rtlCol="0">
            <a:spAutoFit/>
          </a:bodyPr>
          <a:lstStyle/>
          <a:p>
            <a:endParaRPr lang="en-GB" b="1" i="0" dirty="0">
              <a:solidFill>
                <a:srgbClr val="202122"/>
              </a:solidFill>
              <a:effectLst/>
              <a:latin typeface="Arial" panose="020B0604020202020204" pitchFamily="34" charset="0"/>
            </a:endParaRPr>
          </a:p>
          <a:p>
            <a:endParaRPr lang="en-GB" sz="2400" b="1" dirty="0">
              <a:solidFill>
                <a:srgbClr val="202122"/>
              </a:solidFill>
              <a:latin typeface="Aptos" panose="020B0004020202020204" pitchFamily="34" charset="0"/>
            </a:endParaRPr>
          </a:p>
          <a:p>
            <a:r>
              <a:rPr lang="en-GB" sz="2400" b="1" i="0" dirty="0">
                <a:solidFill>
                  <a:srgbClr val="202122"/>
                </a:solidFill>
                <a:effectLst/>
              </a:rPr>
              <a:t>The Anglo-Saxon period</a:t>
            </a:r>
            <a:r>
              <a:rPr lang="en-GB" sz="2400" b="0" i="0" dirty="0">
                <a:solidFill>
                  <a:srgbClr val="202122"/>
                </a:solidFill>
                <a:effectLst/>
              </a:rPr>
              <a:t> (also known as the </a:t>
            </a:r>
            <a:r>
              <a:rPr lang="en-GB" sz="2400" b="1" i="0" dirty="0">
                <a:solidFill>
                  <a:srgbClr val="202122"/>
                </a:solidFill>
                <a:effectLst/>
              </a:rPr>
              <a:t>early medieval period)</a:t>
            </a:r>
            <a:r>
              <a:rPr lang="en-GB" sz="2400" b="0" i="0" dirty="0">
                <a:solidFill>
                  <a:srgbClr val="202122"/>
                </a:solidFill>
                <a:effectLst/>
              </a:rPr>
              <a:t>, refers to England between the 5th and 11th centuries (AD 410 – 1066). </a:t>
            </a:r>
          </a:p>
          <a:p>
            <a:endParaRPr lang="en-GB" sz="2400" dirty="0">
              <a:solidFill>
                <a:srgbClr val="202122"/>
              </a:solidFill>
            </a:endParaRPr>
          </a:p>
          <a:p>
            <a:r>
              <a:rPr lang="en-GB" sz="2400" b="0" i="0" dirty="0">
                <a:solidFill>
                  <a:srgbClr val="202122"/>
                </a:solidFill>
                <a:effectLst/>
              </a:rPr>
              <a:t>Soon after the end of </a:t>
            </a:r>
            <a:r>
              <a:rPr lang="en-GB" sz="2400" b="0" i="0" u="none" strike="noStrike" dirty="0">
                <a:solidFill>
                  <a:srgbClr val="3366CC"/>
                </a:solidFill>
                <a:effectLst/>
                <a:hlinkClick r:id="rId5" tooltip="Roman Britain"/>
              </a:rPr>
              <a:t>Roman Britain</a:t>
            </a:r>
            <a:r>
              <a:rPr lang="en-GB" sz="2400" b="0" i="0" dirty="0">
                <a:solidFill>
                  <a:srgbClr val="202122"/>
                </a:solidFill>
                <a:effectLst/>
              </a:rPr>
              <a:t> until the </a:t>
            </a:r>
            <a:r>
              <a:rPr lang="en-GB" sz="2400" b="0" i="0" u="none" strike="noStrike" dirty="0">
                <a:solidFill>
                  <a:srgbClr val="3366CC"/>
                </a:solidFill>
                <a:effectLst/>
                <a:hlinkClick r:id="rId6" tooltip="Norman Conquest"/>
              </a:rPr>
              <a:t>Norman Conquest</a:t>
            </a:r>
            <a:r>
              <a:rPr lang="en-GB" sz="2400" b="0" i="0" dirty="0">
                <a:solidFill>
                  <a:srgbClr val="202122"/>
                </a:solidFill>
                <a:effectLst/>
              </a:rPr>
              <a:t> in 1066</a:t>
            </a:r>
          </a:p>
          <a:p>
            <a:endParaRPr lang="en-GB" dirty="0">
              <a:solidFill>
                <a:srgbClr val="202122"/>
              </a:solidFill>
            </a:endParaRPr>
          </a:p>
          <a:p>
            <a:endParaRPr lang="en-GB" dirty="0">
              <a:solidFill>
                <a:srgbClr val="202122"/>
              </a:solidFill>
              <a:latin typeface="Arial" panose="020B0604020202020204" pitchFamily="34" charset="0"/>
            </a:endParaRPr>
          </a:p>
          <a:p>
            <a:endParaRPr lang="en-GB" dirty="0"/>
          </a:p>
          <a:p>
            <a:endParaRPr lang="en-GB" dirty="0"/>
          </a:p>
          <a:p>
            <a:endParaRPr lang="en-GB" dirty="0"/>
          </a:p>
        </p:txBody>
      </p:sp>
      <p:sp>
        <p:nvSpPr>
          <p:cNvPr id="6" name="TextBox 5">
            <a:extLst>
              <a:ext uri="{FF2B5EF4-FFF2-40B4-BE49-F238E27FC236}">
                <a16:creationId xmlns:a16="http://schemas.microsoft.com/office/drawing/2014/main" id="{D3769903-9B2E-19A2-3754-F808E397E1E3}"/>
              </a:ext>
            </a:extLst>
          </p:cNvPr>
          <p:cNvSpPr txBox="1"/>
          <p:nvPr/>
        </p:nvSpPr>
        <p:spPr>
          <a:xfrm>
            <a:off x="0" y="239971"/>
            <a:ext cx="12192000" cy="1323439"/>
          </a:xfrm>
          <a:prstGeom prst="rect">
            <a:avLst/>
          </a:prstGeom>
          <a:noFill/>
        </p:spPr>
        <p:txBody>
          <a:bodyPr wrap="square">
            <a:spAutoFit/>
          </a:bodyPr>
          <a:lstStyle/>
          <a:p>
            <a:pPr algn="ctr"/>
            <a:r>
              <a:rPr lang="en-GB" sz="8000" dirty="0">
                <a:solidFill>
                  <a:schemeClr val="bg1"/>
                </a:solidFill>
                <a:latin typeface="+mj-lt"/>
              </a:rPr>
              <a:t>Anglo-Saxon Rendlesham</a:t>
            </a:r>
          </a:p>
        </p:txBody>
      </p:sp>
    </p:spTree>
    <p:extLst>
      <p:ext uri="{BB962C8B-B14F-4D97-AF65-F5344CB8AC3E}">
        <p14:creationId xmlns:p14="http://schemas.microsoft.com/office/powerpoint/2010/main" val="18217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1984</TotalTime>
  <Words>2708</Words>
  <Application>Microsoft Office PowerPoint</Application>
  <PresentationFormat>Widescreen</PresentationFormat>
  <Paragraphs>348</Paragraphs>
  <Slides>40</Slides>
  <Notes>0</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40</vt:i4>
      </vt:variant>
    </vt:vector>
  </HeadingPairs>
  <TitlesOfParts>
    <vt:vector size="49" baseType="lpstr">
      <vt:lpstr>Aptos</vt:lpstr>
      <vt:lpstr>Aptos Display</vt:lpstr>
      <vt:lpstr>Arial</vt:lpstr>
      <vt:lpstr>Calibri</vt:lpstr>
      <vt:lpstr>Calibri Light</vt:lpstr>
      <vt:lpstr>Optima</vt:lpstr>
      <vt:lpstr>Sassoon Primary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Howard</dc:creator>
  <cp:lastModifiedBy>Alice De Leo</cp:lastModifiedBy>
  <cp:revision>28</cp:revision>
  <dcterms:created xsi:type="dcterms:W3CDTF">2024-03-28T13:47:48Z</dcterms:created>
  <dcterms:modified xsi:type="dcterms:W3CDTF">2024-07-16T15:26:23Z</dcterms:modified>
</cp:coreProperties>
</file>